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0_BB2F277B.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Lst>
  <p:notesMasterIdLst>
    <p:notesMasterId r:id="rId26"/>
  </p:notesMasterIdLst>
  <p:sldIdLst>
    <p:sldId id="256" r:id="rId5"/>
    <p:sldId id="260" r:id="rId6"/>
    <p:sldId id="272" r:id="rId7"/>
    <p:sldId id="258" r:id="rId8"/>
    <p:sldId id="276" r:id="rId9"/>
    <p:sldId id="261" r:id="rId10"/>
    <p:sldId id="279" r:id="rId11"/>
    <p:sldId id="259" r:id="rId12"/>
    <p:sldId id="262" r:id="rId13"/>
    <p:sldId id="269" r:id="rId14"/>
    <p:sldId id="277" r:id="rId15"/>
    <p:sldId id="263" r:id="rId16"/>
    <p:sldId id="264" r:id="rId17"/>
    <p:sldId id="265" r:id="rId18"/>
    <p:sldId id="284" r:id="rId19"/>
    <p:sldId id="266" r:id="rId20"/>
    <p:sldId id="267" r:id="rId21"/>
    <p:sldId id="268" r:id="rId22"/>
    <p:sldId id="274" r:id="rId23"/>
    <p:sldId id="275"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7679B2-717D-4F95-9419-CE05D94BA3FB}">
          <p14:sldIdLst>
            <p14:sldId id="256"/>
          </p14:sldIdLst>
        </p14:section>
        <p14:section name="Problem Identification &amp; Analysis" id="{115D48ED-19FD-4B8B-BAFA-C1AB30102493}">
          <p14:sldIdLst>
            <p14:sldId id="260"/>
            <p14:sldId id="272"/>
            <p14:sldId id="258"/>
            <p14:sldId id="276"/>
          </p14:sldIdLst>
        </p14:section>
        <p14:section name="Creative Thinking &amp; Solution" id="{91BFA201-0474-4873-8DF8-E922138732E4}">
          <p14:sldIdLst>
            <p14:sldId id="261"/>
            <p14:sldId id="279"/>
            <p14:sldId id="259"/>
            <p14:sldId id="262"/>
            <p14:sldId id="269"/>
            <p14:sldId id="277"/>
          </p14:sldIdLst>
        </p14:section>
        <p14:section name="Computational Thinking" id="{002E80C6-F6B0-4560-82DF-A86314C697EC}">
          <p14:sldIdLst>
            <p14:sldId id="263"/>
            <p14:sldId id="264"/>
            <p14:sldId id="265"/>
            <p14:sldId id="284"/>
            <p14:sldId id="266"/>
            <p14:sldId id="267"/>
            <p14:sldId id="268"/>
          </p14:sldIdLst>
        </p14:section>
        <p14:section name="Conclusion" id="{534D9E50-3590-4207-8073-002DF662A3B7}">
          <p14:sldIdLst>
            <p14:sldId id="274"/>
            <p14:sldId id="275"/>
          </p14:sldIdLst>
        </p14:section>
        <p14:section name="References" id="{79E4176E-69E5-4B10-B36C-AC3F65F8972B}">
          <p14:sldIdLst>
            <p14:sldId id="27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257027-2EA0-7032-CDF1-004296DC2DFB}" name="NYAN HEIN" initials="NH" userId="S::nyan.23@ichat.sp.edu.sg::83c7e791-4147-4f39-bef8-8ab8c721a5ec" providerId="AD"/>
  <p188:author id="{4360E05F-5B50-3123-C626-567980D7C7C7}" name="LI YONGJIE" initials="LY" userId="S::yongjie.23@ichat.sp.edu.sg::44db38aa-1b95-4764-9ff7-3d9cbfbac37d" providerId="AD"/>
  <p188:author id="{3E6C7EB5-5AD8-2CF0-800C-58C9EBF5AD67}" name="TAN YI XIN" initials="" userId="S::YIXIN.23@ichat.sp.edu.sg::99d379a9-0df5-4475-82d8-294a784bccd2" providerId="AD"/>
  <p188:author id="{A7FA47E6-16B1-CCDC-3403-9206A0B926CC}" name="DEVENDRAN YOHESWARAN" initials="DY" userId="S::yoheswaran21.23@ichat.sp.edu.sg::c5d41443-cf75-4d1e-8b40-a688fbbeb4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A0345-FE69-42F1-A264-9372033F9C01}" v="643" dt="2023-08-02T18:38:03.084"/>
    <p1510:client id="{21E7F41C-8DDF-4B63-B63C-BB84F51E9E4D}" v="296" dt="2023-08-03T04:26:48.344"/>
    <p1510:client id="{25F527B4-8545-4891-A920-90D4BC568AE9}" v="4" dt="2023-08-03T14:48:59.913"/>
    <p1510:client id="{329640D5-784D-4720-B6E2-26383D4695FD}" v="36" dt="2023-08-02T17:21:04.506"/>
    <p1510:client id="{34F79DE8-46F2-49A6-96F7-799B6AA6F33A}" v="195" dt="2023-08-03T06:07:18.961"/>
    <p1510:client id="{3737997B-9CBC-4B65-86C2-556B00DE65B7}" v="1" dt="2023-08-03T13:48:35.019"/>
    <p1510:client id="{4F500028-09B0-44C3-B5D9-89AAD1119E9E}" v="1452" dt="2023-08-03T08:41:15.605"/>
    <p1510:client id="{537F0607-A498-46FE-A096-047A98DA3E5A}" v="152" dt="2023-08-03T08:56:44.069"/>
    <p1510:client id="{5C154A44-EDFF-4219-A675-90810DF38CDE}" v="1828" dt="2023-08-02T20:00:30.634"/>
    <p1510:client id="{5C2DEA81-3997-40C5-8627-85C1999F9BE9}" v="2" dt="2023-08-03T02:34:25.812"/>
    <p1510:client id="{91798823-0005-471A-8E52-7742D33669A6}" v="1245" dt="2023-08-03T13:32:04.267"/>
    <p1510:client id="{93EA36CF-48E8-E705-C95E-F901C6C0D21A}" v="146" dt="2023-08-04T04:51:16.381"/>
    <p1510:client id="{9D281FE8-42AD-4F4C-8A4A-52C423B8D18D}" v="2507" vWet="2509" dt="2023-08-03T15:10:44.904"/>
    <p1510:client id="{AA97C089-7B0C-42F0-900F-152F517340F3}" v="141" dt="2023-08-04T05:00:29.551"/>
    <p1510:client id="{AB66A8FE-3761-4CE7-AF2D-7CAA499D5808}" v="517" dt="2023-08-04T04:48:34.995"/>
    <p1510:client id="{C94A4618-CB03-44CE-A14E-FF673F71A741}" v="560" dt="2023-08-03T12:29:35.020"/>
    <p1510:client id="{F0807B45-7C17-437A-8A3A-2E96C6B0537C}" v="2444" dt="2023-08-03T15:11:00.289"/>
    <p1510:client id="{F473FAA1-4013-48E7-BF00-BDF6B36EB3EC}" v="499" dt="2023-08-03T15:44:50.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10_BB2F277B.xml><?xml version="1.0" encoding="utf-8"?>
<p188:cmLst xmlns:a="http://schemas.openxmlformats.org/drawingml/2006/main" xmlns:r="http://schemas.openxmlformats.org/officeDocument/2006/relationships" xmlns:p188="http://schemas.microsoft.com/office/powerpoint/2018/8/main">
  <p188:cm id="{3076C329-9D93-4EF2-8392-4A0C1F35D070}" authorId="{4360E05F-5B50-3123-C626-567980D7C7C7}" status="resolved" created="2023-07-12T07:15:50.614" complete="100000">
    <ac:txMkLst xmlns:ac="http://schemas.microsoft.com/office/drawing/2013/main/command">
      <pc:docMk xmlns:pc="http://schemas.microsoft.com/office/powerpoint/2013/main/command"/>
      <pc:sldMk xmlns:pc="http://schemas.microsoft.com/office/powerpoint/2013/main/command" cId="3140429691" sldId="272"/>
      <ac:spMk id="3" creationId="{00000000-0000-0000-0000-000000000000}"/>
      <ac:txMk cp="554">
        <ac:context len="571" hash="2158072293"/>
      </ac:txMk>
    </ac:txMkLst>
    <p188:pos x="10727376" y="4443350"/>
    <p188:txBody>
      <a:bodyPr/>
      <a:lstStyle/>
      <a:p>
        <a:r>
          <a:rPr lang="en-US"/>
          <a:t>[@Foong Meng THAM (SP)] Do we need to use the methods stated in how are we going to do it? or is it more of a guideline?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5E964-BD7E-4612-BF22-12C54011FB62}" type="datetimeFigureOut">
              <a:rPr lang="en-SG" smtClean="0"/>
              <a:t>3/8/2023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228C2-E243-4A8B-BB16-74C5203D8B52}" type="slidenum">
              <a:rPr lang="en-SG" smtClean="0"/>
              <a:t>‹#›</a:t>
            </a:fld>
            <a:endParaRPr lang="en-SG"/>
          </a:p>
        </p:txBody>
      </p:sp>
    </p:spTree>
    <p:extLst>
      <p:ext uri="{BB962C8B-B14F-4D97-AF65-F5344CB8AC3E}">
        <p14:creationId xmlns:p14="http://schemas.microsoft.com/office/powerpoint/2010/main" val="232042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Slide 1: Good afternoon, Teacher, and classmates. I am Nyan Hein and here with me are </a:t>
            </a:r>
            <a:r>
              <a:rPr lang="en-SG" err="1"/>
              <a:t>Yongjie</a:t>
            </a:r>
            <a:r>
              <a:rPr lang="en-SG"/>
              <a:t>, Yohes and Yi Xin</a:t>
            </a:r>
            <a:r>
              <a:rPr lang="en-SG" baseline="0"/>
              <a:t>.</a:t>
            </a:r>
            <a:r>
              <a:rPr lang="en-SG"/>
              <a:t> </a:t>
            </a:r>
            <a:endParaRPr lang="en-US"/>
          </a:p>
          <a:p>
            <a:endParaRPr lang="en-SG">
              <a:cs typeface="Calibri"/>
            </a:endParaRPr>
          </a:p>
          <a:p>
            <a:endParaRPr lang="en-SG">
              <a:cs typeface="Calibri"/>
            </a:endParaRPr>
          </a:p>
        </p:txBody>
      </p:sp>
      <p:sp>
        <p:nvSpPr>
          <p:cNvPr id="4" name="Slide Number Placeholder 3"/>
          <p:cNvSpPr>
            <a:spLocks noGrp="1"/>
          </p:cNvSpPr>
          <p:nvPr>
            <p:ph type="sldNum" sz="quarter" idx="10"/>
          </p:nvPr>
        </p:nvSpPr>
        <p:spPr/>
        <p:txBody>
          <a:bodyPr/>
          <a:lstStyle/>
          <a:p>
            <a:fld id="{835228C2-E243-4A8B-BB16-74C5203D8B52}" type="slidenum">
              <a:rPr lang="en-SG" smtClean="0"/>
              <a:t>1</a:t>
            </a:fld>
            <a:endParaRPr lang="en-SG"/>
          </a:p>
        </p:txBody>
      </p:sp>
    </p:spTree>
    <p:extLst>
      <p:ext uri="{BB962C8B-B14F-4D97-AF65-F5344CB8AC3E}">
        <p14:creationId xmlns:p14="http://schemas.microsoft.com/office/powerpoint/2010/main" val="80572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Slide 10</a:t>
            </a:r>
            <a:r>
              <a:rPr lang="en-US" dirty="0"/>
              <a:t>: After refining our ideas, we came up with our solution from Creative Thinking.</a:t>
            </a:r>
          </a:p>
          <a:p>
            <a:r>
              <a:rPr lang="en-US" dirty="0"/>
              <a:t>In conclusion, our vision of a partnership with existing retailers to create reusable, fashionable and aesthetically pleasing everyday objects made from sustainable materials to move towards promoting sustainable and low-waste practices among working adults. The development of an app to monitor waste produced, sustainable product usage while also encouraging sustainable </a:t>
            </a:r>
            <a:r>
              <a:rPr lang="en-US" dirty="0" err="1"/>
              <a:t>behaviours</a:t>
            </a:r>
            <a:r>
              <a:rPr lang="en-US" dirty="0"/>
              <a:t>. The introduction of a point reward system, based on reusable product usage and recycling efforts, serves as a powerful motivator to encourage working adults to adopt sustainable practices. </a:t>
            </a:r>
            <a:endParaRPr lang="en-US" dirty="0">
              <a:cs typeface="Calibri"/>
            </a:endParaRPr>
          </a:p>
          <a:p>
            <a:r>
              <a:rPr lang="en-US" dirty="0"/>
              <a:t>Our solution takes the problem by encouraging working adults to gain points through adopting sustainable practices to receive incentives.</a:t>
            </a:r>
          </a:p>
        </p:txBody>
      </p:sp>
      <p:sp>
        <p:nvSpPr>
          <p:cNvPr id="4" name="Slide Number Placeholder 3"/>
          <p:cNvSpPr>
            <a:spLocks noGrp="1"/>
          </p:cNvSpPr>
          <p:nvPr>
            <p:ph type="sldNum" sz="quarter" idx="5"/>
          </p:nvPr>
        </p:nvSpPr>
        <p:spPr/>
        <p:txBody>
          <a:bodyPr/>
          <a:lstStyle/>
          <a:p>
            <a:fld id="{835228C2-E243-4A8B-BB16-74C5203D8B52}" type="slidenum">
              <a:rPr lang="en-SG" smtClean="0"/>
              <a:t>10</a:t>
            </a:fld>
            <a:endParaRPr lang="en-SG"/>
          </a:p>
        </p:txBody>
      </p:sp>
    </p:spTree>
    <p:extLst>
      <p:ext uri="{BB962C8B-B14F-4D97-AF65-F5344CB8AC3E}">
        <p14:creationId xmlns:p14="http://schemas.microsoft.com/office/powerpoint/2010/main" val="223833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Bef>
                <a:spcPts val="1000"/>
              </a:spcBef>
              <a:buFont typeface="Arial"/>
              <a:buChar char="•"/>
            </a:pPr>
            <a:r>
              <a:rPr lang="en-SG" u="sng" dirty="0"/>
              <a:t>Slide 11</a:t>
            </a:r>
            <a:r>
              <a:rPr lang="en-SG" dirty="0"/>
              <a:t>:</a:t>
            </a:r>
            <a:br>
              <a:rPr lang="en-SG" dirty="0">
                <a:cs typeface="+mn-lt"/>
              </a:rPr>
            </a:br>
            <a:r>
              <a:rPr lang="en-SG" dirty="0"/>
              <a:t> For linkage to computational thinking, we decided to focus and expand on the idea to design the app to monitor waste and encourage sustainable behaviour. This will be done by setting up personal waste audits for the users to quantify their waste. An assessment is done on the current user and their waste produced; targets are then set to achieve for the users. Incentives are provided if they achieve their targets and if they failed, the app suggests ways to improve to hit targets in the future</a:t>
            </a:r>
            <a:endParaRPr lang="en-SG" dirty="0">
              <a:cs typeface="Calibri"/>
            </a:endParaRPr>
          </a:p>
          <a:p>
            <a:pPr>
              <a:lnSpc>
                <a:spcPct val="90000"/>
              </a:lnSpc>
              <a:spcBef>
                <a:spcPts val="1000"/>
              </a:spcBef>
            </a:pPr>
            <a:endParaRPr lang="en-SG"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11</a:t>
            </a:fld>
            <a:endParaRPr lang="en-SG"/>
          </a:p>
        </p:txBody>
      </p:sp>
    </p:spTree>
    <p:extLst>
      <p:ext uri="{BB962C8B-B14F-4D97-AF65-F5344CB8AC3E}">
        <p14:creationId xmlns:p14="http://schemas.microsoft.com/office/powerpoint/2010/main" val="1463537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u="sng" dirty="0"/>
              <a:t>Slide 12:</a:t>
            </a:r>
            <a:br>
              <a:rPr lang="en-SG" u="sng" dirty="0">
                <a:cs typeface="+mn-lt"/>
              </a:rPr>
            </a:br>
            <a:r>
              <a:rPr lang="en-SG" u="sng" dirty="0"/>
              <a:t> We will now look deeper into the process of computational thinking</a:t>
            </a:r>
            <a:br>
              <a:rPr lang="en-SG" u="sng" dirty="0">
                <a:cs typeface="+mn-lt"/>
              </a:rPr>
            </a:br>
            <a:r>
              <a:rPr lang="en-SG" u="sng" dirty="0"/>
              <a:t> </a:t>
            </a:r>
            <a:br>
              <a:rPr lang="en-SG" u="sng" dirty="0">
                <a:cs typeface="+mn-lt"/>
              </a:rPr>
            </a:br>
            <a:br>
              <a:rPr lang="en-SG" u="sng" dirty="0">
                <a:cs typeface="+mn-lt"/>
              </a:rPr>
            </a:br>
            <a:endParaRPr lang="en-SG" u="sng" dirty="0"/>
          </a:p>
          <a:p>
            <a:endParaRPr lang="en-SG"/>
          </a:p>
        </p:txBody>
      </p:sp>
      <p:sp>
        <p:nvSpPr>
          <p:cNvPr id="4" name="Slide Number Placeholder 3"/>
          <p:cNvSpPr>
            <a:spLocks noGrp="1"/>
          </p:cNvSpPr>
          <p:nvPr>
            <p:ph type="sldNum" sz="quarter" idx="10"/>
          </p:nvPr>
        </p:nvSpPr>
        <p:spPr/>
        <p:txBody>
          <a:bodyPr/>
          <a:lstStyle/>
          <a:p>
            <a:fld id="{835228C2-E243-4A8B-BB16-74C5203D8B52}" type="slidenum">
              <a:rPr lang="en-SG" smtClean="0"/>
              <a:t>12</a:t>
            </a:fld>
            <a:endParaRPr lang="en-SG"/>
          </a:p>
        </p:txBody>
      </p:sp>
    </p:spTree>
    <p:extLst>
      <p:ext uri="{BB962C8B-B14F-4D97-AF65-F5344CB8AC3E}">
        <p14:creationId xmlns:p14="http://schemas.microsoft.com/office/powerpoint/2010/main" val="1767888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Slide 13:</a:t>
            </a:r>
            <a:r>
              <a:rPr lang="en-US" dirty="0"/>
              <a:t> </a:t>
            </a:r>
            <a:br>
              <a:rPr lang="en-US" dirty="0">
                <a:cs typeface="+mn-lt"/>
              </a:rPr>
            </a:br>
            <a:r>
              <a:rPr lang="en-US" dirty="0"/>
              <a:t>For the first pillar of computational thinking, decomposition, we broke down our problem statement into four-sub problems to make it more manageable and easier to understand</a:t>
            </a:r>
          </a:p>
          <a:p>
            <a:r>
              <a:rPr lang="en-US" dirty="0"/>
              <a:t>The out of the three-sub problems the main sub-problem our team chose to tackle is; “Why aren’t adults adopting sustainable habits?”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13</a:t>
            </a:fld>
            <a:endParaRPr lang="en-SG"/>
          </a:p>
        </p:txBody>
      </p:sp>
    </p:spTree>
    <p:extLst>
      <p:ext uri="{BB962C8B-B14F-4D97-AF65-F5344CB8AC3E}">
        <p14:creationId xmlns:p14="http://schemas.microsoft.com/office/powerpoint/2010/main" val="385615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Slide 14:</a:t>
            </a:r>
            <a:r>
              <a:rPr lang="en-US" dirty="0"/>
              <a:t> </a:t>
            </a:r>
            <a:br>
              <a:rPr lang="en-US" dirty="0">
                <a:cs typeface="+mn-lt"/>
              </a:rPr>
            </a:br>
            <a:r>
              <a:rPr lang="en-US" dirty="0"/>
              <a:t>We then used the second pillar of computational thinking, pattern recognition, to identify patterns in the data on why adults were not adopting sustainable habits. </a:t>
            </a:r>
            <a:endParaRPr lang="en-US"/>
          </a:p>
          <a:p>
            <a:r>
              <a:rPr lang="en-US" dirty="0"/>
              <a:t>A survey done on leading reasons for not adopting sustainable habits in Singapore showed that the main two reasons were due to cost and inconvenience, with 67% and 66% of respondents agreeing respectively. The other reasons were due to difficulty maintaining sustainable habits, indifference about the issue and a belief their impact will be too insignificant.</a:t>
            </a:r>
            <a:endParaRPr lang="en-US"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14</a:t>
            </a:fld>
            <a:endParaRPr lang="en-SG"/>
          </a:p>
        </p:txBody>
      </p:sp>
    </p:spTree>
    <p:extLst>
      <p:ext uri="{BB962C8B-B14F-4D97-AF65-F5344CB8AC3E}">
        <p14:creationId xmlns:p14="http://schemas.microsoft.com/office/powerpoint/2010/main" val="394448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Slide 15:</a:t>
            </a:r>
            <a:br>
              <a:rPr lang="en-US" u="sng" dirty="0">
                <a:cs typeface="+mn-lt"/>
              </a:rPr>
            </a:br>
            <a:r>
              <a:rPr lang="en-US" u="sng" dirty="0"/>
              <a:t> Further research was done on a blog and news article to extrapolate more patterns for pattern recognition resulted in us finding out that, both sources agreed that cost is one of the reasons that people avoid sustainable lifestyles. Some other reasons the sources included was due to convenience, peer pressure from colleagues, lack of knowledge on environmental problems.</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15</a:t>
            </a:fld>
            <a:endParaRPr lang="en-SG"/>
          </a:p>
        </p:txBody>
      </p:sp>
    </p:spTree>
    <p:extLst>
      <p:ext uri="{BB962C8B-B14F-4D97-AF65-F5344CB8AC3E}">
        <p14:creationId xmlns:p14="http://schemas.microsoft.com/office/powerpoint/2010/main" val="490170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sng" dirty="0"/>
              <a:t>Slide 16:</a:t>
            </a:r>
            <a:r>
              <a:rPr lang="en-US" dirty="0"/>
              <a:t> </a:t>
            </a:r>
            <a:endParaRPr lang="en-US"/>
          </a:p>
          <a:p>
            <a:pPr>
              <a:defRPr/>
            </a:pPr>
            <a:r>
              <a:rPr lang="en-US" dirty="0"/>
              <a:t>According to these sources, through abstraction, we can conclude that are several reasons why working adults don’t adopt sustainability. The most common reasons are cost of adopting sustainable practices and the inconvenience it brings about. Knowing this helps us focus on the key reasons and filter out the unnecessary details.</a:t>
            </a:r>
            <a:endParaRPr lang="en-US" dirty="0">
              <a:cs typeface="Calibri"/>
            </a:endParaRPr>
          </a:p>
          <a:p>
            <a:pPr marL="0" marR="0" lvl="0" indent="0" algn="l" defTabSz="914400">
              <a:lnSpc>
                <a:spcPct val="100000"/>
              </a:lnSpc>
              <a:spcBef>
                <a:spcPts val="0"/>
              </a:spcBef>
              <a:spcAft>
                <a:spcPts val="0"/>
              </a:spcAft>
              <a:buClrTx/>
              <a:buSzTx/>
              <a:buFontTx/>
              <a:buNone/>
              <a:tabLst/>
              <a:defRPr/>
            </a:pPr>
            <a:endParaRPr lang="en-US" dirty="0">
              <a:solidFill>
                <a:srgbClr val="374151"/>
              </a:solidFill>
              <a:ea typeface="+mn-lt"/>
              <a:cs typeface="+mn-lt"/>
            </a:endParaRPr>
          </a:p>
          <a:p>
            <a:endParaRPr lang="en-SG"/>
          </a:p>
        </p:txBody>
      </p:sp>
      <p:sp>
        <p:nvSpPr>
          <p:cNvPr id="4" name="Slide Number Placeholder 3"/>
          <p:cNvSpPr>
            <a:spLocks noGrp="1"/>
          </p:cNvSpPr>
          <p:nvPr>
            <p:ph type="sldNum" sz="quarter" idx="5"/>
          </p:nvPr>
        </p:nvSpPr>
        <p:spPr/>
        <p:txBody>
          <a:bodyPr/>
          <a:lstStyle/>
          <a:p>
            <a:fld id="{835228C2-E243-4A8B-BB16-74C5203D8B52}" type="slidenum">
              <a:rPr lang="en-SG" smtClean="0"/>
              <a:t>16</a:t>
            </a:fld>
            <a:endParaRPr lang="en-SG"/>
          </a:p>
        </p:txBody>
      </p:sp>
    </p:spTree>
    <p:extLst>
      <p:ext uri="{BB962C8B-B14F-4D97-AF65-F5344CB8AC3E}">
        <p14:creationId xmlns:p14="http://schemas.microsoft.com/office/powerpoint/2010/main" val="1681124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Slide 17:</a:t>
            </a:r>
            <a:endParaRPr lang="en-US"/>
          </a:p>
          <a:p>
            <a:r>
              <a:rPr lang="en-US"/>
              <a:t>Using Algorithm Design, we came up with the solution of incorporating sustainability in workplaces through incentives and monitoring using an app. </a:t>
            </a:r>
          </a:p>
          <a:p>
            <a:pPr marL="171450" indent="-171450">
              <a:buFont typeface="Arial"/>
              <a:buChar char="•"/>
            </a:pPr>
            <a:r>
              <a:rPr lang="en-US" dirty="0"/>
              <a:t>Firstly, we can collaborate with Zero Waste City to create an app that help companies set up a waste audit to monitor their waste quantity and quality.</a:t>
            </a:r>
            <a:endParaRPr lang="en-US" dirty="0">
              <a:cs typeface="Calibri"/>
            </a:endParaRPr>
          </a:p>
          <a:p>
            <a:pPr marL="171450" indent="-171450">
              <a:buFont typeface="Arial"/>
              <a:buChar char="•"/>
            </a:pPr>
            <a:r>
              <a:rPr lang="en-US" dirty="0"/>
              <a:t>Moving on, we can use various platforms to reach out to companies and persuade them to join in and take part in this initiative. </a:t>
            </a:r>
          </a:p>
          <a:p>
            <a:pPr marL="171450" indent="-171450">
              <a:buFont typeface="Arial"/>
              <a:buChar char="•"/>
            </a:pPr>
            <a:r>
              <a:rPr lang="en-US" dirty="0"/>
              <a:t>Additionally, we can replace single-use plastic products in company with reusable products and provide proper waste disposal equipment. This would help them get started on reducing waste produced, by making recycling and reusable products more convenient and more accessible for working adults. </a:t>
            </a:r>
            <a:endParaRPr lang="en-US" dirty="0">
              <a:cs typeface="Calibri"/>
            </a:endParaRPr>
          </a:p>
          <a:p>
            <a:pPr marL="171450" indent="-171450">
              <a:buFont typeface="Arial"/>
              <a:buChar char="•"/>
            </a:pPr>
            <a:r>
              <a:rPr lang="en-US" dirty="0"/>
              <a:t>Based on their waste audit, a personal monthly and annual target will be set for companies to reduce their waste by 30% by 2030, aligning with Green Plan 2030.</a:t>
            </a:r>
            <a:endParaRPr lang="en-US" dirty="0">
              <a:cs typeface="Calibri"/>
            </a:endParaRPr>
          </a:p>
          <a:p>
            <a:pPr marL="171450" indent="-171450">
              <a:buFont typeface="Arial"/>
              <a:buChar char="•"/>
            </a:pPr>
            <a:r>
              <a:rPr lang="en-US" dirty="0"/>
              <a:t>Every month, a report will be given. If targets are achieved stakeholders are provided small incentives and have a new higher target to hit.</a:t>
            </a:r>
            <a:endParaRPr lang="en-US" dirty="0">
              <a:cs typeface="Calibri"/>
            </a:endParaRPr>
          </a:p>
          <a:p>
            <a:pPr marL="171450" indent="-171450">
              <a:buFont typeface="Arial"/>
              <a:buChar char="•"/>
            </a:pPr>
            <a:r>
              <a:rPr lang="en-US" dirty="0"/>
              <a:t> If the targets are not hit, involved stakeholders are to be trained through specialist to educate them on sustainability. </a:t>
            </a:r>
            <a:endParaRPr lang="en-US" dirty="0">
              <a:cs typeface="Calibri"/>
            </a:endParaRPr>
          </a:p>
          <a:p>
            <a:pPr marL="171450" indent="-171450">
              <a:buFont typeface="Arial"/>
              <a:buChar char="•"/>
            </a:pPr>
            <a:r>
              <a:rPr lang="en-US" dirty="0"/>
              <a:t>At end of the year, companies that hit their target will be green certificates and tax incentives. While those that fail will meet with consultant from Zero Waste City. </a:t>
            </a:r>
            <a:endParaRPr lang="en-US" dirty="0">
              <a:cs typeface="Calibri"/>
            </a:endParaRPr>
          </a:p>
          <a:p>
            <a:r>
              <a:rPr lang="en-US" dirty="0"/>
              <a:t> </a:t>
            </a:r>
            <a:endParaRPr lang="en-US" dirty="0">
              <a:cs typeface="Calibri"/>
            </a:endParaRPr>
          </a:p>
          <a:p>
            <a:r>
              <a:rPr lang="en-US" dirty="0"/>
              <a:t>As employees are provided with incentives when hitting targets, it solves the issue higher cost of living a sustainable lifestyle. While companies would be motivated to invest in proper waste management and making low-waste more convenient to receive a tax incentive, tackling the problem of inconvenience.</a:t>
            </a:r>
            <a:endParaRPr lang="en-US" dirty="0">
              <a:cs typeface="Calibri"/>
            </a:endParaRPr>
          </a:p>
          <a:p>
            <a:endParaRPr lang="en-US" u="sng" dirty="0">
              <a:cs typeface="Calibri"/>
            </a:endParaRPr>
          </a:p>
          <a:p>
            <a:pPr>
              <a:lnSpc>
                <a:spcPct val="90000"/>
              </a:lnSpc>
              <a:spcBef>
                <a:spcPts val="1000"/>
              </a:spcBef>
            </a:pPr>
            <a:endParaRPr lang="en-US" dirty="0">
              <a:cs typeface="Calibri"/>
            </a:endParaRPr>
          </a:p>
          <a:p>
            <a:pPr marL="305435" indent="-305435">
              <a:lnSpc>
                <a:spcPct val="90000"/>
              </a:lnSpc>
              <a:spcBef>
                <a:spcPts val="10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17</a:t>
            </a:fld>
            <a:endParaRPr lang="en-SG"/>
          </a:p>
        </p:txBody>
      </p:sp>
    </p:spTree>
    <p:extLst>
      <p:ext uri="{BB962C8B-B14F-4D97-AF65-F5344CB8AC3E}">
        <p14:creationId xmlns:p14="http://schemas.microsoft.com/office/powerpoint/2010/main" val="2743594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Slide 18:</a:t>
            </a:r>
            <a:endParaRPr lang="en-US" dirty="0"/>
          </a:p>
          <a:p>
            <a:r>
              <a:rPr lang="en-US" dirty="0"/>
              <a:t>This slide shows the flowchart to our algorithm design. </a:t>
            </a:r>
            <a:endParaRPr lang="en-US"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18</a:t>
            </a:fld>
            <a:endParaRPr lang="en-SG"/>
          </a:p>
        </p:txBody>
      </p:sp>
    </p:spTree>
    <p:extLst>
      <p:ext uri="{BB962C8B-B14F-4D97-AF65-F5344CB8AC3E}">
        <p14:creationId xmlns:p14="http://schemas.microsoft.com/office/powerpoint/2010/main" val="281045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Slide 19:</a:t>
            </a:r>
          </a:p>
          <a:p>
            <a:r>
              <a:rPr lang="en-US"/>
              <a:t>For our final solution, we combine our 3R’s program and the Green Monitoring App, a 3R’s monitoring program.</a:t>
            </a:r>
          </a:p>
          <a:p>
            <a:r>
              <a:rPr lang="en-US"/>
              <a:t>For our </a:t>
            </a:r>
            <a:r>
              <a:rPr lang="en-US" err="1"/>
              <a:t>programme</a:t>
            </a:r>
            <a:r>
              <a:rPr lang="en-US"/>
              <a:t> we will collaborate with Zero Waste City to develop a dynamic app that will contain the following features: Tracking of companies and users waste using a waste audit, a point reward system, and a newsletter on upcoming green events and how be sustainable. In the programme, companies will be persuaded to join the initiative by sharing the benefits. </a:t>
            </a:r>
          </a:p>
          <a:p>
            <a:r>
              <a:rPr lang="en-US"/>
              <a:t>Employees of participating companies will be provided with a brand of reusable everyday-objects, that provide incentives at eco-friendly cafes and businesses, replacing single-use items in the office. Personal general waste bins in the office will also be replaced with recycling bins to make recycling convenient. Employees can use the point reward to accumulate points through usage of the brand and taking part in events suggested in the app, these points can be turned in for various rewards such as vouchers and time off.</a:t>
            </a:r>
            <a:endParaRPr lang="en-GB"/>
          </a:p>
          <a:p>
            <a:r>
              <a:rPr lang="en-US"/>
              <a:t>A monthly and annual waste target system will also be implemented that will incentivise companies and employees when achieving their target following the algorithm as stated from computational thinking.</a:t>
            </a:r>
          </a:p>
          <a:p>
            <a:endParaRPr lang="en-US"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19</a:t>
            </a:fld>
            <a:endParaRPr lang="en-SG"/>
          </a:p>
        </p:txBody>
      </p:sp>
    </p:spTree>
    <p:extLst>
      <p:ext uri="{BB962C8B-B14F-4D97-AF65-F5344CB8AC3E}">
        <p14:creationId xmlns:p14="http://schemas.microsoft.com/office/powerpoint/2010/main" val="129846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2: Today we are going to address the problem statement “How can we encourage working adults to adopt low-waste lifestyles?”, targeting SDG (Sustainable Development Goal) 12.</a:t>
            </a:r>
          </a:p>
          <a:p>
            <a:endParaRPr lang="en-US">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2</a:t>
            </a:fld>
            <a:endParaRPr lang="en-SG"/>
          </a:p>
        </p:txBody>
      </p:sp>
    </p:spTree>
    <p:extLst>
      <p:ext uri="{BB962C8B-B14F-4D97-AF65-F5344CB8AC3E}">
        <p14:creationId xmlns:p14="http://schemas.microsoft.com/office/powerpoint/2010/main" val="2767266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dirty="0"/>
              <a:t>Slide 20:</a:t>
            </a:r>
            <a:endParaRPr lang="en-US" dirty="0"/>
          </a:p>
          <a:p>
            <a:r>
              <a:rPr lang="en-GB" dirty="0"/>
              <a:t>Our programme addresses the problem by encouraging sustainable habits in the office through incentives from hitting waste targets and usage of the reusable products through the points system. </a:t>
            </a:r>
            <a:endParaRPr lang="en-US"/>
          </a:p>
          <a:p>
            <a:r>
              <a:rPr lang="en-GB" dirty="0"/>
              <a:t>Working-adults would have easy access to information on how to lead low-waste lifestyles and green events at the tip of their fingers through the app, making it convenient for them to learn more during their free time like when their commuting to work. At work, recycling is made convenient with proper waste systems set up.</a:t>
            </a:r>
            <a:endParaRPr lang="en-US" dirty="0"/>
          </a:p>
          <a:p>
            <a:r>
              <a:rPr lang="en-GB" dirty="0"/>
              <a:t>Participating companies would want to receive tax incentive and obtain green certificate from hitting annual targets and would therefore invest in and promote sustainability in the office. </a:t>
            </a:r>
            <a:endParaRPr lang="en-US"/>
          </a:p>
          <a:p>
            <a:r>
              <a:rPr lang="en-GB" dirty="0"/>
              <a:t>Working-adults would have these sustainable habits incorporated into their daily lives and become more conscious of single-use items even outside of the office. </a:t>
            </a:r>
            <a:endParaRPr lang="en-US"/>
          </a:p>
          <a:p>
            <a:r>
              <a:rPr lang="en-GB" dirty="0"/>
              <a:t>A survey from </a:t>
            </a:r>
            <a:r>
              <a:rPr lang="en-GB" dirty="0" err="1"/>
              <a:t>Statistia</a:t>
            </a:r>
            <a:r>
              <a:rPr lang="en-GB" dirty="0"/>
              <a:t> also showed that the top two factors that would encourage Singaporeans to recycle more was convenience and rewards from recycling with 68% and 65% votes respectively. </a:t>
            </a:r>
            <a:endParaRPr lang="en-US"/>
          </a:p>
          <a:p>
            <a:r>
              <a:rPr lang="en-GB" dirty="0"/>
              <a:t>In conclusion, we feel that our program will encourage working-adults to adopt low-waste lifestyle by providing incentives and convenience to them in and out of the office.</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20</a:t>
            </a:fld>
            <a:endParaRPr lang="en-SG"/>
          </a:p>
        </p:txBody>
      </p:sp>
    </p:spTree>
    <p:extLst>
      <p:ext uri="{BB962C8B-B14F-4D97-AF65-F5344CB8AC3E}">
        <p14:creationId xmlns:p14="http://schemas.microsoft.com/office/powerpoint/2010/main" val="260142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Slide 3: So, what is a low-waste lifestyle? A low-waste lifestyle means having a life which reduces carbon footprint and production of wastes in our daily lives as much as possible using sustainable practices, such as lowering electricity consumption and using public transportation.</a:t>
            </a:r>
            <a:endParaRPr lang="en-US"/>
          </a:p>
          <a:p>
            <a:r>
              <a:rPr lang="en-SG"/>
              <a:t>Well, what we hope to achieve from our project or solution is to give a helping hand to working adults so that they will understand the benefits of practicing the sustainable habits and to motivate them to follow such habits.  </a:t>
            </a:r>
            <a:endParaRPr lang="en-SG">
              <a:cs typeface="Calibri"/>
            </a:endParaRPr>
          </a:p>
          <a:p>
            <a:endParaRPr lang="en-SG">
              <a:cs typeface="Calibri"/>
            </a:endParaRPr>
          </a:p>
        </p:txBody>
      </p:sp>
      <p:sp>
        <p:nvSpPr>
          <p:cNvPr id="4" name="Slide Number Placeholder 3"/>
          <p:cNvSpPr>
            <a:spLocks noGrp="1"/>
          </p:cNvSpPr>
          <p:nvPr>
            <p:ph type="sldNum" sz="quarter" idx="10"/>
          </p:nvPr>
        </p:nvSpPr>
        <p:spPr/>
        <p:txBody>
          <a:bodyPr/>
          <a:lstStyle/>
          <a:p>
            <a:fld id="{835228C2-E243-4A8B-BB16-74C5203D8B52}" type="slidenum">
              <a:rPr lang="en-SG" smtClean="0"/>
              <a:t>3</a:t>
            </a:fld>
            <a:endParaRPr lang="en-SG"/>
          </a:p>
        </p:txBody>
      </p:sp>
    </p:spTree>
    <p:extLst>
      <p:ext uri="{BB962C8B-B14F-4D97-AF65-F5344CB8AC3E}">
        <p14:creationId xmlns:p14="http://schemas.microsoft.com/office/powerpoint/2010/main" val="335941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4: </a:t>
            </a:r>
          </a:p>
          <a:p>
            <a:r>
              <a:rPr lang="en-US"/>
              <a:t>The next thing we would like to talk about is about the scale of the problem. Well, environmental problems and sustainability have been a global problem and in Singapore, it also faces its unique own set of challenges. Over the last 40 years, waste disposed has been increased by 7 times. About 70% of domestic waste are incinerated so this contributes to our carbon footprint. In 2022, plastic waste shares the most percentage of wastes we disposed and only 6% was recycled. To elaborate more, while waste production is increased by 6%, recycling rate was increased only by 2% in 2022. </a:t>
            </a:r>
          </a:p>
          <a:p>
            <a:endParaRPr lang="en-US">
              <a:cs typeface="Calibri"/>
            </a:endParaRPr>
          </a:p>
          <a:p>
            <a:br>
              <a:rPr lang="en-US">
                <a:cs typeface="+mn-lt"/>
              </a:rPr>
            </a:br>
            <a:endParaRPr lang="en-US"/>
          </a:p>
          <a:p>
            <a:endParaRPr lang="en-US">
              <a:cs typeface="+mn-lt"/>
            </a:endParaRPr>
          </a:p>
          <a:p>
            <a:endParaRPr lang="en-US">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4</a:t>
            </a:fld>
            <a:endParaRPr lang="en-SG"/>
          </a:p>
        </p:txBody>
      </p:sp>
    </p:spTree>
    <p:extLst>
      <p:ext uri="{BB962C8B-B14F-4D97-AF65-F5344CB8AC3E}">
        <p14:creationId xmlns:p14="http://schemas.microsoft.com/office/powerpoint/2010/main" val="2619096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5:</a:t>
            </a:r>
          </a:p>
          <a:p>
            <a:r>
              <a:rPr lang="en-US"/>
              <a:t>So, what could be the impact of this problems in Singapore? Singapore is a very small country, and it does not have much land. It is expected by 2035, that the space in Semakau landfill for waste disposal will run out. Moreover, the more waste we produce, the more we will have to pay for waste management. </a:t>
            </a:r>
            <a:endParaRPr lang="en-US">
              <a:cs typeface="Calibri"/>
            </a:endParaRPr>
          </a:p>
          <a:p>
            <a:pPr>
              <a:lnSpc>
                <a:spcPct val="120000"/>
              </a:lnSpc>
              <a:spcBef>
                <a:spcPct val="20000"/>
              </a:spcBef>
              <a:spcAft>
                <a:spcPts val="600"/>
              </a:spcAft>
            </a:pPr>
            <a:endParaRPr lang="en-US">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5</a:t>
            </a:fld>
            <a:endParaRPr lang="en-SG"/>
          </a:p>
        </p:txBody>
      </p:sp>
    </p:spTree>
    <p:extLst>
      <p:ext uri="{BB962C8B-B14F-4D97-AF65-F5344CB8AC3E}">
        <p14:creationId xmlns:p14="http://schemas.microsoft.com/office/powerpoint/2010/main" val="1149722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Slide 6</a:t>
            </a:r>
            <a:r>
              <a:rPr lang="en-US"/>
              <a:t>: Now, we will move on to talk about our solution that we came up with using our creative thinking skills, that we learnt from this module. </a:t>
            </a:r>
          </a:p>
          <a:p>
            <a:endParaRPr lang="en-US">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6</a:t>
            </a:fld>
            <a:endParaRPr lang="en-SG"/>
          </a:p>
        </p:txBody>
      </p:sp>
    </p:spTree>
    <p:extLst>
      <p:ext uri="{BB962C8B-B14F-4D97-AF65-F5344CB8AC3E}">
        <p14:creationId xmlns:p14="http://schemas.microsoft.com/office/powerpoint/2010/main" val="201743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Slide 7</a:t>
            </a:r>
            <a:r>
              <a:rPr lang="en-US" dirty="0"/>
              <a:t>: As shown on the slide, we used these brainstorming methods; brainwriting to sketch whatever comes to mind, alphabet brainstorming to come up with ideas for each letter, and the random word generator to generate new ideas.</a:t>
            </a:r>
          </a:p>
          <a:p>
            <a:endParaRPr lang="en-US"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7</a:t>
            </a:fld>
            <a:endParaRPr lang="en-SG"/>
          </a:p>
        </p:txBody>
      </p:sp>
    </p:spTree>
    <p:extLst>
      <p:ext uri="{BB962C8B-B14F-4D97-AF65-F5344CB8AC3E}">
        <p14:creationId xmlns:p14="http://schemas.microsoft.com/office/powerpoint/2010/main" val="2943383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Slide 8</a:t>
            </a:r>
            <a:r>
              <a:rPr lang="en-US" dirty="0"/>
              <a:t>: Through the grid brainstorming, we expanded on each other's ideas in Lesson 3, and have shortlisted these 4 ideas. </a:t>
            </a:r>
            <a:endParaRPr lang="en-US"/>
          </a:p>
          <a:p>
            <a:r>
              <a:rPr lang="en-US" dirty="0"/>
              <a:t>Firstly, we came up with a Sustainable Activities App with Rewards, encouraging sustainable actions and different activities, catered to their busy work schedules. </a:t>
            </a:r>
            <a:endParaRPr lang="en-US" dirty="0">
              <a:cs typeface="Calibri"/>
            </a:endParaRPr>
          </a:p>
          <a:p>
            <a:r>
              <a:rPr lang="en-US" dirty="0"/>
              <a:t>Secondly, we thought of a 3Rs bag </a:t>
            </a:r>
            <a:r>
              <a:rPr lang="en-US" dirty="0" err="1"/>
              <a:t>programme</a:t>
            </a:r>
            <a:r>
              <a:rPr lang="en-US" dirty="0"/>
              <a:t>, offering reusable bags with store discounts, promoting an eco-friendly choice. </a:t>
            </a:r>
            <a:endParaRPr lang="en-US" dirty="0">
              <a:cs typeface="Calibri"/>
            </a:endParaRPr>
          </a:p>
          <a:p>
            <a:r>
              <a:rPr lang="en-US" dirty="0"/>
              <a:t>We also thought about increasing awareness on sustainable living in working adults, as well as initiating waste management incentives for companies.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8</a:t>
            </a:fld>
            <a:endParaRPr lang="en-SG"/>
          </a:p>
        </p:txBody>
      </p:sp>
    </p:spTree>
    <p:extLst>
      <p:ext uri="{BB962C8B-B14F-4D97-AF65-F5344CB8AC3E}">
        <p14:creationId xmlns:p14="http://schemas.microsoft.com/office/powerpoint/2010/main" val="390055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a:cs typeface="Calibri"/>
            </a:endParaRPr>
          </a:p>
          <a:p>
            <a:r>
              <a:rPr lang="en-US" u="sng" dirty="0"/>
              <a:t>Slide 9:</a:t>
            </a:r>
            <a:r>
              <a:rPr lang="en-US" dirty="0"/>
              <a:t> After coming up with these ideas, we then used SCAMPER to refine our 3R’s </a:t>
            </a:r>
            <a:r>
              <a:rPr lang="en-US" dirty="0" err="1"/>
              <a:t>programme</a:t>
            </a:r>
            <a:r>
              <a:rPr lang="en-US" dirty="0"/>
              <a:t> idea.</a:t>
            </a:r>
            <a:endParaRPr lang="en-US" dirty="0">
              <a:cs typeface="Calibri"/>
            </a:endParaRPr>
          </a:p>
          <a:p>
            <a:r>
              <a:rPr lang="en-US" dirty="0"/>
              <a:t>For example, we used C in SCAMPER, combining the program of eco-friendly bags with our Sustainable Activities App. We also used A in SCAMPER to adapt the designs of the bags to be fashionable reusable-bags rather than ugly boring bags so that workers would not mind bringing it around.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35228C2-E243-4A8B-BB16-74C5203D8B52}" type="slidenum">
              <a:rPr lang="en-SG" smtClean="0"/>
              <a:t>9</a:t>
            </a:fld>
            <a:endParaRPr lang="en-SG"/>
          </a:p>
        </p:txBody>
      </p:sp>
    </p:spTree>
    <p:extLst>
      <p:ext uri="{BB962C8B-B14F-4D97-AF65-F5344CB8AC3E}">
        <p14:creationId xmlns:p14="http://schemas.microsoft.com/office/powerpoint/2010/main" val="3149161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12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19728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3550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4295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68657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34136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95741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6186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86095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18122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91945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0157230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researchleap.com/impact-government-debt-economic-growth-ghana-time-series-analysis-1990-201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statista.com/statistics/1389975/singapore-motivation-for-recycling-more-often/" TargetMode="External"/><Relationship Id="rId3" Type="http://schemas.openxmlformats.org/officeDocument/2006/relationships/hyperlink" Target="https://www.channelnewsasia.com/singapore/waste-generated-2021-recycling-nea-blue-bin-2631336" TargetMode="External"/><Relationship Id="rId7" Type="http://schemas.openxmlformats.org/officeDocument/2006/relationships/hyperlink" Target="https://edblogs.columbia.edu/scppx3335-001-2014-1/2014/04/02/why-dont-we-all-go-green/#:~:text=The%20main%20reason%20many%20people,over%20the%20lifetime%20of%20products" TargetMode="External"/><Relationship Id="rId2" Type="http://schemas.openxmlformats.org/officeDocument/2006/relationships/hyperlink" Target="https://www.nea.gov.sg/our-services/waste-management/waste-statistics-and-overall-recycling" TargetMode="External"/><Relationship Id="rId1" Type="http://schemas.openxmlformats.org/officeDocument/2006/relationships/slideLayout" Target="../slideLayouts/slideLayout2.xml"/><Relationship Id="rId6" Type="http://schemas.openxmlformats.org/officeDocument/2006/relationships/hyperlink" Target="https://ecowarriorprincess.net/2019/06/main-barriers-sustainable-living-how-to-overcome/" TargetMode="External"/><Relationship Id="rId5" Type="http://schemas.openxmlformats.org/officeDocument/2006/relationships/hyperlink" Target="https://www.statista.com/statistics/1312723/singapore-reasons-for-not-adopting-sustainable-habits/" TargetMode="External"/><Relationship Id="rId4" Type="http://schemas.openxmlformats.org/officeDocument/2006/relationships/hyperlink" Target="https://www.nea.gov.sg/media/news/news/index/waste-generation-and-recycling-rates-increased-in-2022-as-economic-activity-picked-up" TargetMode="External"/></Relationships>
</file>

<file path=ppt/slides/_rels/slide3.xml.rels><?xml version="1.0" encoding="UTF-8" standalone="yes"?>
<Relationships xmlns="http://schemas.openxmlformats.org/package/2006/relationships"><Relationship Id="rId3" Type="http://schemas.microsoft.com/office/2018/10/relationships/comments" Target="../comments/modernComment_110_BB2F277B.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78" name="Group 77">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79" name="Freeform: Shape 78">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640080" y="1243013"/>
            <a:ext cx="3855720" cy="4371974"/>
          </a:xfrm>
        </p:spPr>
        <p:txBody>
          <a:bodyPr vert="horz" lIns="91440" tIns="45720" rIns="91440" bIns="45720" rtlCol="0" anchor="ctr">
            <a:normAutofit/>
          </a:bodyPr>
          <a:lstStyle/>
          <a:p>
            <a:pPr algn="l"/>
            <a:r>
              <a:rPr lang="en-US" sz="3600" kern="1200">
                <a:solidFill>
                  <a:schemeClr val="tx2"/>
                </a:solidFill>
                <a:latin typeface="+mj-lt"/>
                <a:ea typeface="+mj-ea"/>
                <a:cs typeface="+mj-cs"/>
              </a:rPr>
              <a:t>CA2 – Apply Creative &amp; Computational Thinking to Problems</a:t>
            </a:r>
          </a:p>
        </p:txBody>
      </p:sp>
      <p:sp>
        <p:nvSpPr>
          <p:cNvPr id="3" name="Subtitle 2"/>
          <p:cNvSpPr>
            <a:spLocks noGrp="1"/>
          </p:cNvSpPr>
          <p:nvPr>
            <p:ph type="subTitle" idx="1"/>
          </p:nvPr>
        </p:nvSpPr>
        <p:spPr>
          <a:xfrm>
            <a:off x="6172200" y="804672"/>
            <a:ext cx="5221224" cy="5230368"/>
          </a:xfrm>
        </p:spPr>
        <p:txBody>
          <a:bodyPr vert="horz" lIns="91440" tIns="45720" rIns="91440" bIns="45720" rtlCol="0" anchor="ctr">
            <a:normAutofit/>
          </a:bodyPr>
          <a:lstStyle/>
          <a:p>
            <a:pPr indent="-228600" algn="l">
              <a:buFont typeface="Arial" panose="020B0604020202020204" pitchFamily="34" charset="0"/>
              <a:buChar char="•"/>
            </a:pPr>
            <a:r>
              <a:rPr lang="en-US" sz="1800">
                <a:solidFill>
                  <a:schemeClr val="tx2"/>
                </a:solidFill>
              </a:rPr>
              <a:t>DAAA/FT/1A/01</a:t>
            </a:r>
          </a:p>
          <a:p>
            <a:pPr indent="-228600" algn="l">
              <a:buFont typeface="Arial" panose="020B0604020202020204" pitchFamily="34" charset="0"/>
              <a:buChar char="•"/>
            </a:pPr>
            <a:r>
              <a:rPr lang="en-US" sz="1800">
                <a:solidFill>
                  <a:schemeClr val="tx2"/>
                </a:solidFill>
              </a:rPr>
              <a:t>Devendran </a:t>
            </a:r>
            <a:r>
              <a:rPr lang="en-US" sz="1800" err="1">
                <a:solidFill>
                  <a:schemeClr val="tx2"/>
                </a:solidFill>
              </a:rPr>
              <a:t>Yoheswaran</a:t>
            </a:r>
            <a:r>
              <a:rPr lang="en-US" sz="1800">
                <a:solidFill>
                  <a:schemeClr val="tx2"/>
                </a:solidFill>
              </a:rPr>
              <a:t> (2308896) </a:t>
            </a:r>
            <a:endParaRPr lang="en-US" sz="1800">
              <a:solidFill>
                <a:schemeClr val="tx2"/>
              </a:solidFill>
              <a:cs typeface="Calibri"/>
            </a:endParaRPr>
          </a:p>
          <a:p>
            <a:pPr indent="-228600" algn="l">
              <a:buFont typeface="Arial" panose="020B0604020202020204" pitchFamily="34" charset="0"/>
              <a:buChar char="•"/>
            </a:pPr>
            <a:r>
              <a:rPr lang="en-US" sz="1800">
                <a:solidFill>
                  <a:schemeClr val="tx2"/>
                </a:solidFill>
              </a:rPr>
              <a:t>Nyan Hein (2340911)</a:t>
            </a:r>
            <a:endParaRPr lang="en-US" sz="1800">
              <a:solidFill>
                <a:schemeClr val="tx2"/>
              </a:solidFill>
              <a:cs typeface="Calibri"/>
            </a:endParaRPr>
          </a:p>
          <a:p>
            <a:pPr indent="-228600" algn="l">
              <a:buFont typeface="Arial" panose="020B0604020202020204" pitchFamily="34" charset="0"/>
              <a:buChar char="•"/>
            </a:pPr>
            <a:r>
              <a:rPr lang="en-US" sz="1800">
                <a:solidFill>
                  <a:schemeClr val="tx2"/>
                </a:solidFill>
              </a:rPr>
              <a:t>Tan Yi Xin (2308937)</a:t>
            </a:r>
            <a:endParaRPr lang="en-US" sz="1800">
              <a:solidFill>
                <a:schemeClr val="tx2"/>
              </a:solidFill>
              <a:cs typeface="Calibri"/>
            </a:endParaRPr>
          </a:p>
          <a:p>
            <a:pPr indent="-228600" algn="l">
              <a:buFont typeface="Arial" panose="020B0604020202020204" pitchFamily="34" charset="0"/>
              <a:buChar char="•"/>
            </a:pPr>
            <a:r>
              <a:rPr lang="en-US" sz="1800">
                <a:solidFill>
                  <a:schemeClr val="tx2"/>
                </a:solidFill>
              </a:rPr>
              <a:t>Li </a:t>
            </a:r>
            <a:r>
              <a:rPr lang="en-US" sz="1800" err="1">
                <a:solidFill>
                  <a:schemeClr val="tx2"/>
                </a:solidFill>
              </a:rPr>
              <a:t>Yongjie</a:t>
            </a:r>
            <a:r>
              <a:rPr lang="en-US" sz="1800">
                <a:solidFill>
                  <a:schemeClr val="tx2"/>
                </a:solidFill>
              </a:rPr>
              <a:t> (2342377)</a:t>
            </a:r>
            <a:endParaRPr lang="en-US" sz="1800">
              <a:solidFill>
                <a:schemeClr val="tx2"/>
              </a:solidFill>
              <a:cs typeface="Calibri"/>
            </a:endParaRPr>
          </a:p>
          <a:p>
            <a:pPr indent="-228600" algn="l">
              <a:buFont typeface="Arial" panose="020B0604020202020204" pitchFamily="34" charset="0"/>
              <a:buChar char="•"/>
            </a:pPr>
            <a:endParaRPr lang="en-US" sz="1800">
              <a:solidFill>
                <a:schemeClr val="tx2"/>
              </a:solidFill>
            </a:endParaRPr>
          </a:p>
        </p:txBody>
      </p:sp>
    </p:spTree>
    <p:extLst>
      <p:ext uri="{BB962C8B-B14F-4D97-AF65-F5344CB8AC3E}">
        <p14:creationId xmlns:p14="http://schemas.microsoft.com/office/powerpoint/2010/main" val="383014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anchor="ctr">
            <a:normAutofit/>
          </a:bodyPr>
          <a:lstStyle/>
          <a:p>
            <a:r>
              <a:rPr lang="en-SG" sz="3700"/>
              <a:t>Solution from Creative Thinking</a:t>
            </a:r>
            <a:endParaRPr lang="en-SG" sz="3700">
              <a:ea typeface="Calibri Light"/>
              <a:cs typeface="Calibri Light"/>
            </a:endParaRPr>
          </a:p>
        </p:txBody>
      </p:sp>
      <p:grpSp>
        <p:nvGrpSpPr>
          <p:cNvPr id="2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0719" y="2330505"/>
            <a:ext cx="4559425" cy="3979585"/>
          </a:xfrm>
        </p:spPr>
        <p:txBody>
          <a:bodyPr vert="horz" lIns="91440" tIns="45720" rIns="91440" bIns="45720" rtlCol="0" anchor="ctr">
            <a:normAutofit/>
          </a:bodyPr>
          <a:lstStyle/>
          <a:p>
            <a:pPr marL="0" indent="0">
              <a:buClr>
                <a:srgbClr val="BC9251"/>
              </a:buClr>
              <a:buNone/>
            </a:pPr>
            <a:r>
              <a:rPr lang="en-SG" sz="2000">
                <a:latin typeface="Arial"/>
                <a:cs typeface="Calibri"/>
              </a:rPr>
              <a:t>Partnership with existing retailers to produce </a:t>
            </a:r>
            <a:r>
              <a:rPr lang="en-SG" sz="2000" u="sng">
                <a:latin typeface="Arial"/>
                <a:cs typeface="Calibri"/>
              </a:rPr>
              <a:t>reusable &amp; aesthetically pleasing</a:t>
            </a:r>
            <a:r>
              <a:rPr lang="en-SG" sz="2000">
                <a:latin typeface="Arial"/>
                <a:cs typeface="Calibri"/>
              </a:rPr>
              <a:t> everyday objects catering to working-adults made from </a:t>
            </a:r>
            <a:r>
              <a:rPr lang="en-SG" sz="2000" u="sng">
                <a:latin typeface="Arial"/>
                <a:cs typeface="Calibri"/>
              </a:rPr>
              <a:t>sustainable materials.</a:t>
            </a:r>
            <a:r>
              <a:rPr lang="en-SG" sz="2000">
                <a:latin typeface="Arial"/>
                <a:cs typeface="Calibri"/>
              </a:rPr>
              <a:t>  An app to be developed integrated with product to monitor waste from users, usage of these sustainable products and </a:t>
            </a:r>
            <a:r>
              <a:rPr lang="en-SG" sz="2000" u="sng">
                <a:latin typeface="Arial"/>
                <a:cs typeface="Calibri"/>
              </a:rPr>
              <a:t>encourage sustainable behaviour</a:t>
            </a:r>
            <a:r>
              <a:rPr lang="en-SG" sz="2000">
                <a:latin typeface="Arial"/>
                <a:cs typeface="Calibri"/>
              </a:rPr>
              <a:t>. Point reward system based on use of product and recycling effort. </a:t>
            </a:r>
            <a:r>
              <a:rPr lang="en-SG" sz="2000" u="sng">
                <a:latin typeface="Arial"/>
                <a:cs typeface="Calibri"/>
              </a:rPr>
              <a:t>Collaboration with local sustainable businesses</a:t>
            </a:r>
            <a:r>
              <a:rPr lang="en-SG" sz="2000">
                <a:latin typeface="Arial"/>
                <a:cs typeface="Calibri"/>
              </a:rPr>
              <a:t> to provide incentives or discount to users. </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A tray of coffee cups&#10;&#10;Description automatically generated">
            <a:extLst>
              <a:ext uri="{FF2B5EF4-FFF2-40B4-BE49-F238E27FC236}">
                <a16:creationId xmlns:a16="http://schemas.microsoft.com/office/drawing/2014/main" id="{EA96E93F-5122-97D4-454D-C3DA52E316B1}"/>
              </a:ext>
            </a:extLst>
          </p:cNvPr>
          <p:cNvPicPr>
            <a:picLocks noChangeAspect="1"/>
          </p:cNvPicPr>
          <p:nvPr/>
        </p:nvPicPr>
        <p:blipFill rotWithShape="1">
          <a:blip r:embed="rId3"/>
          <a:srcRect l="22870" r="19104" b="2"/>
          <a:stretch/>
        </p:blipFill>
        <p:spPr>
          <a:xfrm>
            <a:off x="5977788" y="799352"/>
            <a:ext cx="5425410" cy="5259296"/>
          </a:xfrm>
          <a:prstGeom prst="rect">
            <a:avLst/>
          </a:prstGeom>
        </p:spPr>
      </p:pic>
    </p:spTree>
    <p:extLst>
      <p:ext uri="{BB962C8B-B14F-4D97-AF65-F5344CB8AC3E}">
        <p14:creationId xmlns:p14="http://schemas.microsoft.com/office/powerpoint/2010/main" val="127152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8074815" cy="1618489"/>
          </a:xfrm>
        </p:spPr>
        <p:txBody>
          <a:bodyPr anchor="ctr">
            <a:normAutofit/>
          </a:bodyPr>
          <a:lstStyle/>
          <a:p>
            <a:r>
              <a:rPr lang="en-SG" sz="5000"/>
              <a:t>Linkage to Computational Thinking</a:t>
            </a:r>
          </a:p>
        </p:txBody>
      </p:sp>
      <p:sp>
        <p:nvSpPr>
          <p:cNvPr id="3" name="Content Placeholder 2"/>
          <p:cNvSpPr>
            <a:spLocks noGrp="1"/>
          </p:cNvSpPr>
          <p:nvPr>
            <p:ph idx="1"/>
          </p:nvPr>
        </p:nvSpPr>
        <p:spPr>
          <a:xfrm>
            <a:off x="1285240" y="2969469"/>
            <a:ext cx="8074815" cy="2800395"/>
          </a:xfrm>
        </p:spPr>
        <p:txBody>
          <a:bodyPr vert="horz" lIns="91440" tIns="45720" rIns="91440" bIns="45720" rtlCol="0" anchor="t">
            <a:normAutofit/>
          </a:bodyPr>
          <a:lstStyle/>
          <a:p>
            <a:pPr marL="342900" indent="-342900">
              <a:buFont typeface="Wingdings" panose="020B0604020202020204" pitchFamily="34" charset="0"/>
              <a:buChar char="Ø"/>
            </a:pPr>
            <a:r>
              <a:rPr lang="en-SG" sz="1700">
                <a:cs typeface="Calibri"/>
              </a:rPr>
              <a:t>App that monitor waste and encourage sustainable behaviour</a:t>
            </a:r>
          </a:p>
          <a:p>
            <a:pPr marL="342900" indent="-342900">
              <a:buFont typeface="Wingdings" panose="020B0604020202020204" pitchFamily="34" charset="0"/>
              <a:buChar char="Ø"/>
            </a:pPr>
            <a:r>
              <a:rPr lang="en-SG" sz="1700">
                <a:cs typeface="Calibri"/>
              </a:rPr>
              <a:t>Set up personal waste audits for users</a:t>
            </a:r>
          </a:p>
          <a:p>
            <a:pPr marL="342900" indent="-342900">
              <a:buFont typeface="Wingdings" panose="020B0604020202020204" pitchFamily="34" charset="0"/>
              <a:buChar char="Ø"/>
            </a:pPr>
            <a:r>
              <a:rPr lang="en-SG" sz="1700">
                <a:cs typeface="Calibri"/>
              </a:rPr>
              <a:t>Assess current behaviour</a:t>
            </a:r>
          </a:p>
          <a:p>
            <a:pPr marL="342900" indent="-342900">
              <a:buFont typeface="Wingdings" panose="020B0604020202020204" pitchFamily="34" charset="0"/>
              <a:buChar char="Ø"/>
            </a:pPr>
            <a:r>
              <a:rPr lang="en-SG" sz="1700">
                <a:cs typeface="Calibri"/>
              </a:rPr>
              <a:t>Set personal waste targets to achieve for users</a:t>
            </a:r>
          </a:p>
          <a:p>
            <a:pPr marL="342900" indent="-342900">
              <a:buFont typeface="Wingdings" panose="020B0604020202020204" pitchFamily="34" charset="0"/>
              <a:buChar char="Ø"/>
            </a:pPr>
            <a:r>
              <a:rPr lang="en-SG" sz="1700">
                <a:cs typeface="Calibri"/>
              </a:rPr>
              <a:t>Incentivise for achieving target</a:t>
            </a:r>
          </a:p>
          <a:p>
            <a:pPr marL="342900" indent="-342900">
              <a:buFont typeface="Wingdings" panose="020B0604020202020204" pitchFamily="34" charset="0"/>
              <a:buChar char="Ø"/>
            </a:pPr>
            <a:r>
              <a:rPr lang="en-SG" sz="1700">
                <a:cs typeface="Calibri"/>
              </a:rPr>
              <a:t>If failed to achieve &gt; suggest ways to improve</a:t>
            </a:r>
          </a:p>
        </p:txBody>
      </p:sp>
    </p:spTree>
    <p:extLst>
      <p:ext uri="{BB962C8B-B14F-4D97-AF65-F5344CB8AC3E}">
        <p14:creationId xmlns:p14="http://schemas.microsoft.com/office/powerpoint/2010/main" val="36968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with idea concept">
            <a:extLst>
              <a:ext uri="{FF2B5EF4-FFF2-40B4-BE49-F238E27FC236}">
                <a16:creationId xmlns:a16="http://schemas.microsoft.com/office/drawing/2014/main" id="{82897EC2-B8B5-C8D5-BF57-434046668700}"/>
              </a:ext>
            </a:extLst>
          </p:cNvPr>
          <p:cNvPicPr>
            <a:picLocks noChangeAspect="1"/>
          </p:cNvPicPr>
          <p:nvPr/>
        </p:nvPicPr>
        <p:blipFill rotWithShape="1">
          <a:blip r:embed="rId3"/>
          <a:srcRect t="2810" b="12921"/>
          <a:stretch/>
        </p:blipFill>
        <p:spPr>
          <a:xfrm>
            <a:off x="20" y="10"/>
            <a:ext cx="12191980" cy="6857990"/>
          </a:xfrm>
          <a:prstGeom prst="rect">
            <a:avLst/>
          </a:prstGeom>
        </p:spPr>
      </p:pic>
      <p:sp>
        <p:nvSpPr>
          <p:cNvPr id="17"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58592"/>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 name="Title 1"/>
          <p:cNvSpPr>
            <a:spLocks noGrp="1"/>
          </p:cNvSpPr>
          <p:nvPr>
            <p:ph type="ctrTitle"/>
          </p:nvPr>
        </p:nvSpPr>
        <p:spPr>
          <a:xfrm>
            <a:off x="3325473" y="1524000"/>
            <a:ext cx="5541054" cy="2688545"/>
          </a:xfrm>
        </p:spPr>
        <p:txBody>
          <a:bodyPr>
            <a:normAutofit/>
          </a:bodyPr>
          <a:lstStyle/>
          <a:p>
            <a:r>
              <a:rPr lang="en-SG" sz="4400"/>
              <a:t>Computational Thinking</a:t>
            </a:r>
          </a:p>
        </p:txBody>
      </p:sp>
    </p:spTree>
    <p:extLst>
      <p:ext uri="{BB962C8B-B14F-4D97-AF65-F5344CB8AC3E}">
        <p14:creationId xmlns:p14="http://schemas.microsoft.com/office/powerpoint/2010/main" val="335485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838200" y="365125"/>
            <a:ext cx="5393361" cy="1325563"/>
          </a:xfrm>
        </p:spPr>
        <p:txBody>
          <a:bodyPr>
            <a:normAutofit/>
          </a:bodyPr>
          <a:lstStyle/>
          <a:p>
            <a:r>
              <a:rPr lang="en-GB"/>
              <a:t>Decomposition</a:t>
            </a:r>
            <a:endParaRPr lang="en-SG"/>
          </a:p>
        </p:txBody>
      </p:sp>
      <p:sp>
        <p:nvSpPr>
          <p:cNvPr id="5" name="Content Placeholder 4">
            <a:extLst>
              <a:ext uri="{FF2B5EF4-FFF2-40B4-BE49-F238E27FC236}">
                <a16:creationId xmlns:a16="http://schemas.microsoft.com/office/drawing/2014/main" id="{0E412A7E-A53E-63C5-FD8D-796CF95B0C2C}"/>
              </a:ext>
            </a:extLst>
          </p:cNvPr>
          <p:cNvSpPr>
            <a:spLocks noGrp="1"/>
          </p:cNvSpPr>
          <p:nvPr>
            <p:ph idx="1"/>
          </p:nvPr>
        </p:nvSpPr>
        <p:spPr>
          <a:xfrm>
            <a:off x="838200" y="1825625"/>
            <a:ext cx="5393361" cy="4351338"/>
          </a:xfrm>
        </p:spPr>
        <p:txBody>
          <a:bodyPr vert="horz" lIns="91440" tIns="45720" rIns="91440" bIns="45720" rtlCol="0" anchor="t">
            <a:normAutofit lnSpcReduction="10000"/>
          </a:bodyPr>
          <a:lstStyle/>
          <a:p>
            <a:pPr marL="0" indent="0">
              <a:buNone/>
            </a:pPr>
            <a:r>
              <a:rPr lang="en-SG" sz="2000" dirty="0">
                <a:cs typeface="Calibri"/>
              </a:rPr>
              <a:t>Our sub-problems identified:</a:t>
            </a:r>
            <a:endParaRPr lang="en-US" sz="2000" dirty="0"/>
          </a:p>
          <a:p>
            <a:pPr marL="342900" indent="-342900">
              <a:buAutoNum type="arabicPeriod"/>
            </a:pPr>
            <a:r>
              <a:rPr lang="en-US" sz="2000" dirty="0">
                <a:cs typeface="Calibri"/>
              </a:rPr>
              <a:t>Why aren't adults adopting sustainable habits? </a:t>
            </a:r>
          </a:p>
          <a:p>
            <a:pPr marL="342900" indent="-342900">
              <a:buAutoNum type="arabicPeriod"/>
            </a:pPr>
            <a:r>
              <a:rPr lang="en-US" sz="2000" dirty="0">
                <a:cs typeface="Calibri"/>
              </a:rPr>
              <a:t>How to inform and educate working adults about the impact of waste on the environment and the benefits of adopting low-waste lifestyles?</a:t>
            </a:r>
          </a:p>
          <a:p>
            <a:pPr marL="342900" indent="-342900">
              <a:buAutoNum type="arabicPeriod"/>
            </a:pPr>
            <a:r>
              <a:rPr lang="en-US" sz="2000" dirty="0">
                <a:cs typeface="Calibri"/>
              </a:rPr>
              <a:t>What are sources of waste for working adults?</a:t>
            </a:r>
          </a:p>
          <a:p>
            <a:pPr marL="342900" indent="-342900">
              <a:buAutoNum type="arabicPeriod"/>
            </a:pPr>
            <a:r>
              <a:rPr lang="en-US" sz="2000" dirty="0">
                <a:cs typeface="Calibri"/>
              </a:rPr>
              <a:t>What are ways of encouraging working adults?</a:t>
            </a:r>
          </a:p>
          <a:p>
            <a:pPr marL="342900" indent="-342900">
              <a:buAutoNum type="arabicPeriod"/>
            </a:pPr>
            <a:r>
              <a:rPr lang="en-US" sz="2000" dirty="0">
                <a:cs typeface="Calibri"/>
              </a:rPr>
              <a:t>Why do working adults produce so much waste?</a:t>
            </a:r>
          </a:p>
          <a:p>
            <a:pPr marL="0" indent="0">
              <a:buNone/>
            </a:pPr>
            <a:r>
              <a:rPr lang="en-US" sz="2000" dirty="0">
                <a:cs typeface="Calibri"/>
              </a:rPr>
              <a:t>The sub-problem that our team chose to tackle:</a:t>
            </a:r>
          </a:p>
          <a:p>
            <a:pPr marL="0" indent="0">
              <a:buNone/>
            </a:pPr>
            <a:r>
              <a:rPr lang="en-US" sz="2000" dirty="0">
                <a:cs typeface="Calibri"/>
              </a:rPr>
              <a:t>"Why aren't adults adopting sustainable habits?"</a:t>
            </a:r>
          </a:p>
        </p:txBody>
      </p:sp>
      <p:pic>
        <p:nvPicPr>
          <p:cNvPr id="6" name="Picture 5" descr="Light bulb on yellow background with sketched light beams and cord">
            <a:extLst>
              <a:ext uri="{FF2B5EF4-FFF2-40B4-BE49-F238E27FC236}">
                <a16:creationId xmlns:a16="http://schemas.microsoft.com/office/drawing/2014/main" id="{EDA3CB90-A771-DA0B-AB1D-F3ED935358D9}"/>
              </a:ext>
            </a:extLst>
          </p:cNvPr>
          <p:cNvPicPr>
            <a:picLocks noChangeAspect="1"/>
          </p:cNvPicPr>
          <p:nvPr/>
        </p:nvPicPr>
        <p:blipFill rotWithShape="1">
          <a:blip r:embed="rId3"/>
          <a:srcRect l="38500" r="-1"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15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4925"/>
            <a:ext cx="10515600" cy="1325563"/>
          </a:xfrm>
        </p:spPr>
        <p:txBody>
          <a:bodyPr/>
          <a:lstStyle/>
          <a:p>
            <a:r>
              <a:rPr lang="en-SG"/>
              <a:t>Pattern recognition</a:t>
            </a:r>
            <a:endParaRPr lang="en-SG">
              <a:cs typeface="Calibri Light"/>
            </a:endParaRPr>
          </a:p>
        </p:txBody>
      </p:sp>
      <p:sp>
        <p:nvSpPr>
          <p:cNvPr id="3" name="Content Placeholder 2"/>
          <p:cNvSpPr>
            <a:spLocks noGrp="1"/>
          </p:cNvSpPr>
          <p:nvPr>
            <p:ph idx="1"/>
          </p:nvPr>
        </p:nvSpPr>
        <p:spPr>
          <a:xfrm>
            <a:off x="581192" y="1890210"/>
            <a:ext cx="11029615" cy="4631976"/>
          </a:xfrm>
        </p:spPr>
        <p:txBody>
          <a:bodyPr vert="horz" lIns="91440" tIns="45720" rIns="91440" bIns="45720" rtlCol="0" anchor="t">
            <a:normAutofit/>
          </a:bodyPr>
          <a:lstStyle/>
          <a:p>
            <a:pPr marL="0" indent="0">
              <a:buNone/>
            </a:pPr>
            <a:endParaRPr lang="en-SG" sz="1400">
              <a:ea typeface="+mn-lt"/>
              <a:cs typeface="+mn-lt"/>
            </a:endParaRPr>
          </a:p>
          <a:p>
            <a:pPr marL="0" indent="0">
              <a:buNone/>
            </a:pPr>
            <a:endParaRPr lang="en-SG" sz="1400">
              <a:ea typeface="Calibri"/>
              <a:cs typeface="Calibri"/>
            </a:endParaRPr>
          </a:p>
          <a:p>
            <a:pPr marL="0" indent="0">
              <a:buNone/>
            </a:pPr>
            <a:endParaRPr lang="en-SG" sz="1400">
              <a:ea typeface="Calibri"/>
              <a:cs typeface="Calibri"/>
            </a:endParaRPr>
          </a:p>
        </p:txBody>
      </p:sp>
      <p:pic>
        <p:nvPicPr>
          <p:cNvPr id="4" name="Picture 4" descr="A screenshot of a graph&#10;&#10;Description automatically generated">
            <a:extLst>
              <a:ext uri="{FF2B5EF4-FFF2-40B4-BE49-F238E27FC236}">
                <a16:creationId xmlns:a16="http://schemas.microsoft.com/office/drawing/2014/main" id="{901CB70F-772B-294F-5DAA-9538696598A1}"/>
              </a:ext>
            </a:extLst>
          </p:cNvPr>
          <p:cNvPicPr>
            <a:picLocks noChangeAspect="1"/>
          </p:cNvPicPr>
          <p:nvPr/>
        </p:nvPicPr>
        <p:blipFill>
          <a:blip r:embed="rId3"/>
          <a:stretch>
            <a:fillRect/>
          </a:stretch>
        </p:blipFill>
        <p:spPr>
          <a:xfrm>
            <a:off x="686219" y="991806"/>
            <a:ext cx="10819004" cy="5531300"/>
          </a:xfrm>
          <a:prstGeom prst="rect">
            <a:avLst/>
          </a:prstGeom>
        </p:spPr>
      </p:pic>
    </p:spTree>
    <p:extLst>
      <p:ext uri="{BB962C8B-B14F-4D97-AF65-F5344CB8AC3E}">
        <p14:creationId xmlns:p14="http://schemas.microsoft.com/office/powerpoint/2010/main" val="455740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E73EB10-AEDA-42B9-9D11-54E59B48D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 name="Picture 19" descr="One glowing fluorescent bulb amonst unlit incandescent bulbs">
            <a:extLst>
              <a:ext uri="{FF2B5EF4-FFF2-40B4-BE49-F238E27FC236}">
                <a16:creationId xmlns:a16="http://schemas.microsoft.com/office/drawing/2014/main" id="{C38295A4-9DFB-4339-274A-5724AC54F819}"/>
              </a:ext>
            </a:extLst>
          </p:cNvPr>
          <p:cNvPicPr>
            <a:picLocks noChangeAspect="1"/>
          </p:cNvPicPr>
          <p:nvPr/>
        </p:nvPicPr>
        <p:blipFill rotWithShape="1">
          <a:blip r:embed="rId3"/>
          <a:srcRect l="13024" r="13525" b="-3"/>
          <a:stretch/>
        </p:blipFill>
        <p:spPr>
          <a:xfrm>
            <a:off x="7092462" y="1825625"/>
            <a:ext cx="4261337" cy="43513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3" name="Arc 3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B614DA44-EDA4-4704-11D0-22BAB6A41390}"/>
              </a:ext>
            </a:extLst>
          </p:cNvPr>
          <p:cNvSpPr>
            <a:spLocks noGrp="1"/>
          </p:cNvSpPr>
          <p:nvPr>
            <p:ph type="title"/>
          </p:nvPr>
        </p:nvSpPr>
        <p:spPr>
          <a:xfrm>
            <a:off x="838200" y="365125"/>
            <a:ext cx="10515599" cy="1325563"/>
          </a:xfrm>
        </p:spPr>
        <p:txBody>
          <a:bodyPr>
            <a:normAutofit/>
          </a:bodyPr>
          <a:lstStyle/>
          <a:p>
            <a:r>
              <a:rPr lang="en-US">
                <a:ea typeface="Calibri Light"/>
                <a:cs typeface="Calibri Light"/>
              </a:rPr>
              <a:t>Pattern recognition</a:t>
            </a:r>
            <a:endParaRPr lang="en-US"/>
          </a:p>
        </p:txBody>
      </p:sp>
      <p:sp>
        <p:nvSpPr>
          <p:cNvPr id="3" name="Content Placeholder 2">
            <a:extLst>
              <a:ext uri="{FF2B5EF4-FFF2-40B4-BE49-F238E27FC236}">
                <a16:creationId xmlns:a16="http://schemas.microsoft.com/office/drawing/2014/main" id="{B010D42F-E2B0-A791-0D9B-EB85302891D5}"/>
              </a:ext>
            </a:extLst>
          </p:cNvPr>
          <p:cNvSpPr>
            <a:spLocks noGrp="1"/>
          </p:cNvSpPr>
          <p:nvPr>
            <p:ph idx="1"/>
          </p:nvPr>
        </p:nvSpPr>
        <p:spPr>
          <a:xfrm>
            <a:off x="838200" y="1825625"/>
            <a:ext cx="5393361" cy="4351338"/>
          </a:xfrm>
        </p:spPr>
        <p:txBody>
          <a:bodyPr vert="horz" lIns="91440" tIns="45720" rIns="91440" bIns="45720" rtlCol="0" anchor="t">
            <a:normAutofit/>
          </a:bodyPr>
          <a:lstStyle/>
          <a:p>
            <a:pPr marL="0" indent="0">
              <a:buNone/>
            </a:pPr>
            <a:r>
              <a:rPr lang="en-US" sz="1300" b="1" i="1" dirty="0">
                <a:ea typeface="Calibri"/>
                <a:cs typeface="Calibri"/>
              </a:rPr>
              <a:t>Post on Environmental News from Banard College, Colombia: </a:t>
            </a:r>
            <a:r>
              <a:rPr lang="en-US" sz="1300" u="sng" dirty="0"/>
              <a:t>Why Don’t We All Go Green?</a:t>
            </a:r>
            <a:r>
              <a:rPr lang="en-US" sz="1300" dirty="0"/>
              <a:t> (</a:t>
            </a:r>
            <a:r>
              <a:rPr lang="en-US" sz="1300" dirty="0" err="1"/>
              <a:t>Vinokor</a:t>
            </a:r>
            <a:r>
              <a:rPr lang="en-US" sz="1300" dirty="0"/>
              <a:t>, R, 2014)</a:t>
            </a:r>
            <a:endParaRPr lang="en-US" sz="1300" dirty="0">
              <a:ea typeface="Calibri"/>
              <a:cs typeface="Calibri"/>
            </a:endParaRPr>
          </a:p>
          <a:p>
            <a:pPr marL="0" indent="0">
              <a:buNone/>
            </a:pPr>
            <a:r>
              <a:rPr lang="en-US" sz="1300" b="1" dirty="0">
                <a:ea typeface="Calibri"/>
                <a:cs typeface="Calibri"/>
              </a:rPr>
              <a:t>Highlight from the post:</a:t>
            </a:r>
          </a:p>
          <a:p>
            <a:pPr marL="457200" indent="-457200">
              <a:buAutoNum type="arabicPeriod"/>
            </a:pPr>
            <a:r>
              <a:rPr lang="en-US" sz="1300" dirty="0">
                <a:ea typeface="Calibri"/>
                <a:cs typeface="Calibri"/>
              </a:rPr>
              <a:t>Main reason why people avoid going green is due to belief that it will cost more than their usual unsustainable activities</a:t>
            </a:r>
          </a:p>
          <a:p>
            <a:pPr marL="457200" indent="-457200">
              <a:buAutoNum type="arabicPeriod"/>
            </a:pPr>
            <a:r>
              <a:rPr lang="en-US" sz="1300" dirty="0">
                <a:ea typeface="Calibri"/>
                <a:cs typeface="Calibri"/>
              </a:rPr>
              <a:t>Lack of education and knowledge on environmental problems </a:t>
            </a:r>
          </a:p>
          <a:p>
            <a:pPr marL="0" indent="0">
              <a:buNone/>
            </a:pPr>
            <a:endParaRPr lang="en-US" sz="1300">
              <a:ea typeface="Calibri"/>
              <a:cs typeface="Calibri"/>
            </a:endParaRPr>
          </a:p>
          <a:p>
            <a:pPr marL="0" indent="0">
              <a:buNone/>
            </a:pPr>
            <a:r>
              <a:rPr lang="en-US" sz="1300" b="1" i="1" dirty="0">
                <a:ea typeface="Calibri"/>
                <a:cs typeface="Calibri"/>
              </a:rPr>
              <a:t>Blog from environmental news website: </a:t>
            </a:r>
            <a:r>
              <a:rPr lang="en-US" sz="1300" u="sng" dirty="0"/>
              <a:t>5 Main Barriers to Sustainable Living and How to Overcome Them</a:t>
            </a:r>
            <a:r>
              <a:rPr lang="en-US" sz="1300" dirty="0"/>
              <a:t> (Ugochukwu, N. , 2019)</a:t>
            </a:r>
            <a:endParaRPr lang="en-US" sz="1600" dirty="0">
              <a:ea typeface="Calibri"/>
              <a:cs typeface="Calibri"/>
            </a:endParaRPr>
          </a:p>
          <a:p>
            <a:pPr marL="0" indent="0">
              <a:buNone/>
            </a:pPr>
            <a:r>
              <a:rPr lang="en-US" sz="1300" b="1" dirty="0">
                <a:ea typeface="Calibri"/>
                <a:cs typeface="Calibri"/>
              </a:rPr>
              <a:t>5 reasons why people aren't going green are:</a:t>
            </a:r>
          </a:p>
          <a:p>
            <a:pPr marL="342900" indent="-342900">
              <a:buAutoNum type="arabicPeriod"/>
            </a:pPr>
            <a:r>
              <a:rPr lang="en-US" sz="1300" dirty="0">
                <a:ea typeface="Calibri"/>
                <a:cs typeface="Calibri"/>
              </a:rPr>
              <a:t>It hard to break away from old habits and adopting a new sustainable lifestyle</a:t>
            </a:r>
          </a:p>
          <a:p>
            <a:pPr marL="342900" indent="-342900">
              <a:buAutoNum type="arabicPeriod"/>
            </a:pPr>
            <a:r>
              <a:rPr lang="en-US" sz="1300" dirty="0">
                <a:ea typeface="Calibri"/>
                <a:cs typeface="Calibri"/>
              </a:rPr>
              <a:t>Cost is one of the biggest challenge and it is hard on people's budget </a:t>
            </a:r>
          </a:p>
          <a:p>
            <a:pPr marL="342900" indent="-342900">
              <a:buAutoNum type="arabicPeriod"/>
            </a:pPr>
            <a:r>
              <a:rPr lang="en-US" sz="1300" dirty="0">
                <a:ea typeface="Calibri"/>
                <a:cs typeface="Calibri"/>
              </a:rPr>
              <a:t>Convenience of unsustainable practices</a:t>
            </a:r>
          </a:p>
          <a:p>
            <a:pPr marL="342900" indent="-342900">
              <a:buAutoNum type="arabicPeriod"/>
            </a:pPr>
            <a:r>
              <a:rPr lang="en-US" sz="1300" dirty="0">
                <a:ea typeface="Calibri"/>
                <a:cs typeface="Calibri"/>
              </a:rPr>
              <a:t>Peer pressure at work, weird if only one practicing sustainability</a:t>
            </a:r>
          </a:p>
          <a:p>
            <a:pPr marL="342900" indent="-342900">
              <a:buAutoNum type="arabicPeriod"/>
            </a:pPr>
            <a:r>
              <a:rPr lang="en-US" sz="1300" dirty="0">
                <a:ea typeface="Calibri"/>
                <a:cs typeface="Calibri"/>
              </a:rPr>
              <a:t>Fear of standing out from the norm</a:t>
            </a:r>
          </a:p>
          <a:p>
            <a:pPr marL="342900" indent="-342900">
              <a:buAutoNum type="arabicPeriod"/>
            </a:pPr>
            <a:endParaRPr lang="en-US" sz="1300">
              <a:ea typeface="Calibri"/>
              <a:cs typeface="Calibri"/>
            </a:endParaRPr>
          </a:p>
          <a:p>
            <a:pPr marL="0" indent="0">
              <a:buNone/>
            </a:pPr>
            <a:endParaRPr lang="en-US" sz="1300" b="1" i="1">
              <a:ea typeface="Calibri"/>
              <a:cs typeface="Calibri"/>
            </a:endParaRPr>
          </a:p>
          <a:p>
            <a:pPr marL="0" indent="0">
              <a:buNone/>
            </a:pPr>
            <a:endParaRPr lang="en-US" sz="1300">
              <a:ea typeface="Calibri" panose="020F0502020204030204"/>
              <a:cs typeface="Calibri" panose="020F0502020204030204"/>
            </a:endParaRPr>
          </a:p>
        </p:txBody>
      </p:sp>
    </p:spTree>
    <p:extLst>
      <p:ext uri="{BB962C8B-B14F-4D97-AF65-F5344CB8AC3E}">
        <p14:creationId xmlns:p14="http://schemas.microsoft.com/office/powerpoint/2010/main" val="204754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7762" y="329184"/>
            <a:ext cx="6251110" cy="1783080"/>
          </a:xfrm>
        </p:spPr>
        <p:txBody>
          <a:bodyPr anchor="b">
            <a:normAutofit/>
          </a:bodyPr>
          <a:lstStyle/>
          <a:p>
            <a:r>
              <a:rPr lang="en-SG" sz="5400"/>
              <a:t>Abstraction</a:t>
            </a:r>
          </a:p>
        </p:txBody>
      </p:sp>
      <p:pic>
        <p:nvPicPr>
          <p:cNvPr id="5" name="Picture 4" descr="White puzzle with one red piece">
            <a:extLst>
              <a:ext uri="{FF2B5EF4-FFF2-40B4-BE49-F238E27FC236}">
                <a16:creationId xmlns:a16="http://schemas.microsoft.com/office/drawing/2014/main" id="{D1498180-C47C-DC7A-0833-35B2AA5151F8}"/>
              </a:ext>
            </a:extLst>
          </p:cNvPr>
          <p:cNvPicPr>
            <a:picLocks noChangeAspect="1"/>
          </p:cNvPicPr>
          <p:nvPr/>
        </p:nvPicPr>
        <p:blipFill rotWithShape="1">
          <a:blip r:embed="rId3"/>
          <a:srcRect l="31723" r="30076"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97762" y="2706624"/>
            <a:ext cx="6251110" cy="3483864"/>
          </a:xfrm>
        </p:spPr>
        <p:txBody>
          <a:bodyPr vert="horz" lIns="91440" tIns="45720" rIns="91440" bIns="45720" rtlCol="0" anchor="t">
            <a:normAutofit/>
          </a:bodyPr>
          <a:lstStyle/>
          <a:p>
            <a:pPr marL="0" indent="0">
              <a:buNone/>
            </a:pPr>
            <a:r>
              <a:rPr lang="en-SG" sz="2000">
                <a:ea typeface="Calibri"/>
                <a:cs typeface="Calibri"/>
              </a:rPr>
              <a:t>According to these sources, we found that the most common reasons on why adults don't adopt sustainable practices are due to:</a:t>
            </a:r>
            <a:endParaRPr lang="en-US" sz="2000"/>
          </a:p>
          <a:p>
            <a:pPr marL="514350" indent="-514350">
              <a:buAutoNum type="arabicPeriod"/>
            </a:pPr>
            <a:r>
              <a:rPr lang="en-SG" sz="2000">
                <a:ea typeface="Calibri"/>
                <a:cs typeface="Calibri"/>
              </a:rPr>
              <a:t>Cost of adopting sustainable practices</a:t>
            </a:r>
          </a:p>
          <a:p>
            <a:pPr marL="514350" indent="-514350">
              <a:buAutoNum type="arabicPeriod"/>
            </a:pPr>
            <a:r>
              <a:rPr lang="en-SG" sz="2000">
                <a:ea typeface="Calibri"/>
                <a:cs typeface="Calibri"/>
              </a:rPr>
              <a:t>Inconvenience that it brings about</a:t>
            </a:r>
          </a:p>
          <a:p>
            <a:pPr marL="0" indent="0">
              <a:buNone/>
            </a:pPr>
            <a:endParaRPr lang="en-SG" sz="2000">
              <a:ea typeface="Calibri"/>
              <a:cs typeface="Calibri"/>
            </a:endParaRPr>
          </a:p>
          <a:p>
            <a:pPr marL="0" indent="0">
              <a:buNone/>
            </a:pPr>
            <a:endParaRPr lang="en-SG" sz="2000">
              <a:ea typeface="Calibri"/>
              <a:cs typeface="Calibri"/>
            </a:endParaRPr>
          </a:p>
          <a:p>
            <a:pPr marL="0" indent="0">
              <a:buNone/>
            </a:pPr>
            <a:endParaRPr lang="en-SG" sz="2000">
              <a:ea typeface="Calibri"/>
              <a:cs typeface="Calibri"/>
            </a:endParaRPr>
          </a:p>
          <a:p>
            <a:pPr marL="514350" indent="-514350">
              <a:buAutoNum type="arabicPeriod"/>
            </a:pPr>
            <a:endParaRPr lang="en-SG" sz="2000">
              <a:ea typeface="Calibri"/>
              <a:cs typeface="Calibri"/>
            </a:endParaRPr>
          </a:p>
          <a:p>
            <a:pPr marL="0" indent="0">
              <a:buNone/>
            </a:pPr>
            <a:endParaRPr lang="en-SG" sz="2000">
              <a:ea typeface="Calibri"/>
              <a:cs typeface="Calibri"/>
            </a:endParaRPr>
          </a:p>
          <a:p>
            <a:pPr marL="0" indent="0">
              <a:buNone/>
            </a:pPr>
            <a:endParaRPr lang="en-SG" sz="2000">
              <a:ea typeface="Calibri"/>
              <a:cs typeface="Calibri"/>
            </a:endParaRPr>
          </a:p>
        </p:txBody>
      </p:sp>
    </p:spTree>
    <p:extLst>
      <p:ext uri="{BB962C8B-B14F-4D97-AF65-F5344CB8AC3E}">
        <p14:creationId xmlns:p14="http://schemas.microsoft.com/office/powerpoint/2010/main" val="1316658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89994" y="60957"/>
            <a:ext cx="9392421" cy="1330841"/>
          </a:xfrm>
        </p:spPr>
        <p:txBody>
          <a:bodyPr>
            <a:normAutofit/>
          </a:bodyPr>
          <a:lstStyle/>
          <a:p>
            <a:r>
              <a:rPr lang="en-SG"/>
              <a:t>Algorithm design</a:t>
            </a:r>
          </a:p>
        </p:txBody>
      </p:sp>
      <p:sp>
        <p:nvSpPr>
          <p:cNvPr id="3" name="Content Placeholder 2"/>
          <p:cNvSpPr>
            <a:spLocks noGrp="1"/>
          </p:cNvSpPr>
          <p:nvPr>
            <p:ph idx="1"/>
          </p:nvPr>
        </p:nvSpPr>
        <p:spPr>
          <a:xfrm>
            <a:off x="277203" y="2317005"/>
            <a:ext cx="8512671" cy="5133859"/>
          </a:xfrm>
        </p:spPr>
        <p:txBody>
          <a:bodyPr vert="horz" lIns="91440" tIns="45720" rIns="91440" bIns="45720" rtlCol="0" anchor="t">
            <a:noAutofit/>
          </a:bodyPr>
          <a:lstStyle/>
          <a:p>
            <a:pPr marL="0" indent="0">
              <a:buNone/>
            </a:pPr>
            <a:r>
              <a:rPr lang="en-SG" sz="1600">
                <a:latin typeface="Gill Sans MT" panose="020B0502020104020203"/>
                <a:cs typeface="Calibri"/>
              </a:rPr>
              <a:t>Solution: Incorporate sustainability at work through incentives and monitoring using an app.</a:t>
            </a:r>
          </a:p>
          <a:p>
            <a:pPr marL="0" indent="0">
              <a:buNone/>
            </a:pPr>
            <a:r>
              <a:rPr lang="en-SG" sz="1600">
                <a:latin typeface="Gill Sans MT" panose="020B0502020104020203"/>
                <a:cs typeface="Calibri"/>
              </a:rPr>
              <a:t>Green monitoring app:</a:t>
            </a:r>
            <a:endParaRPr lang="en-SG" sz="1600">
              <a:cs typeface="Calibri"/>
            </a:endParaRPr>
          </a:p>
          <a:p>
            <a:pPr marL="0" indent="0">
              <a:buNone/>
            </a:pPr>
            <a:r>
              <a:rPr lang="en-US" sz="1600">
                <a:latin typeface="Calibri Light"/>
                <a:cs typeface="Calibri"/>
              </a:rPr>
              <a:t>Step 1: Collaborate with Zero Waste City to get companies to set up a waste audit to monitor their waste quantity and quality through the app</a:t>
            </a:r>
            <a:br>
              <a:rPr lang="en-US" sz="1600">
                <a:latin typeface="Calibri Light"/>
                <a:cs typeface="Calibri"/>
              </a:rPr>
            </a:br>
            <a:br>
              <a:rPr lang="en-US" sz="1600">
                <a:latin typeface="Calibri Light"/>
                <a:cs typeface="Calibri"/>
              </a:rPr>
            </a:br>
            <a:r>
              <a:rPr lang="en-US" sz="1600">
                <a:latin typeface="Calibri Light"/>
                <a:cs typeface="Calibri"/>
              </a:rPr>
              <a:t>Step 2: Use various platforms to</a:t>
            </a:r>
            <a:r>
              <a:rPr lang="en-US" sz="1600">
                <a:latin typeface="Calibri Light"/>
                <a:cs typeface="Calibri Light"/>
              </a:rPr>
              <a:t> r</a:t>
            </a:r>
            <a:r>
              <a:rPr lang="en-US" sz="1600">
                <a:latin typeface="Calibri Light"/>
                <a:cs typeface="Calibri"/>
              </a:rPr>
              <a:t>each out to companies and persuade them to take part in the initiative                                                                                                                    </a:t>
            </a:r>
            <a:br>
              <a:rPr lang="en-US" sz="1600">
                <a:latin typeface="Calibri Light"/>
                <a:cs typeface="Calibri"/>
              </a:rPr>
            </a:br>
            <a:r>
              <a:rPr lang="en-US" sz="1600">
                <a:latin typeface="Calibri Light"/>
                <a:cs typeface="Calibri"/>
              </a:rPr>
              <a:t>Step 3: Replace unsustainable single-use products in company with reusable products and provide proper waste disposal equipment.</a:t>
            </a:r>
            <a:endParaRPr lang="en-US" sz="1600">
              <a:latin typeface="Calibri" panose="020F0502020204030204"/>
              <a:cs typeface="Calibri"/>
            </a:endParaRPr>
          </a:p>
          <a:p>
            <a:pPr marL="0" indent="0">
              <a:buNone/>
            </a:pPr>
            <a:r>
              <a:rPr lang="en-US" sz="1600">
                <a:latin typeface="Calibri Light"/>
                <a:cs typeface="Calibri"/>
              </a:rPr>
              <a:t>Step 4: Based on their waste audit, a personal monthly and annual targets will be set for companies to reduce their waste by 30% by 2030,</a:t>
            </a:r>
          </a:p>
          <a:p>
            <a:pPr marL="0" indent="0">
              <a:buNone/>
            </a:pPr>
            <a:r>
              <a:rPr lang="en-US" sz="1600">
                <a:latin typeface="Calibri Light"/>
                <a:cs typeface="Calibri"/>
              </a:rPr>
              <a:t>Step 5: Reports on monthly targets and provide incentives for employees accordingly</a:t>
            </a:r>
            <a:endParaRPr lang="en-US" sz="1600">
              <a:latin typeface="Calibri Light"/>
              <a:ea typeface="Calibri Light"/>
              <a:cs typeface="Calibri"/>
            </a:endParaRPr>
          </a:p>
          <a:p>
            <a:pPr marL="0" indent="0">
              <a:buNone/>
            </a:pPr>
            <a:r>
              <a:rPr lang="en-US" sz="1600">
                <a:latin typeface="Calibri Light"/>
                <a:cs typeface="Calibri"/>
              </a:rPr>
              <a:t>Step 6: Reports on yearly targets </a:t>
            </a:r>
            <a:r>
              <a:rPr lang="en-US" sz="1600">
                <a:latin typeface="Calibri Light"/>
                <a:cs typeface="Calibri Light"/>
              </a:rPr>
              <a:t>and provide incentives for companies accordingly</a:t>
            </a:r>
          </a:p>
          <a:p>
            <a:pPr marL="0" indent="0">
              <a:buNone/>
            </a:pPr>
            <a:endParaRPr lang="en-US" sz="1600">
              <a:latin typeface="Calibri Light"/>
              <a:ea typeface="Calibri Light"/>
              <a:cs typeface="Calibri"/>
            </a:endParaRPr>
          </a:p>
          <a:p>
            <a:pPr marL="305435" indent="-305435"/>
            <a:endParaRPr lang="en-US" sz="900">
              <a:latin typeface="-apple-system"/>
              <a:cs typeface="Calibri"/>
            </a:endParaRPr>
          </a:p>
        </p:txBody>
      </p:sp>
      <p:pic>
        <p:nvPicPr>
          <p:cNvPr id="4" name="Picture 4" descr="A screen shot of a cell phone&#10;&#10;Description automatically generated">
            <a:extLst>
              <a:ext uri="{FF2B5EF4-FFF2-40B4-BE49-F238E27FC236}">
                <a16:creationId xmlns:a16="http://schemas.microsoft.com/office/drawing/2014/main" id="{B7DCED18-1E05-ADAB-E169-0E63C2EF6901}"/>
              </a:ext>
            </a:extLst>
          </p:cNvPr>
          <p:cNvPicPr>
            <a:picLocks noChangeAspect="1"/>
          </p:cNvPicPr>
          <p:nvPr/>
        </p:nvPicPr>
        <p:blipFill>
          <a:blip r:embed="rId3"/>
          <a:stretch>
            <a:fillRect/>
          </a:stretch>
        </p:blipFill>
        <p:spPr>
          <a:xfrm>
            <a:off x="8456727" y="2313101"/>
            <a:ext cx="3904585" cy="3042341"/>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9021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Show the Flowchart</a:t>
            </a:r>
          </a:p>
        </p:txBody>
      </p:sp>
      <p:pic>
        <p:nvPicPr>
          <p:cNvPr id="4" name="Picture 5" descr="A diagram of a company&#10;&#10;Description automatically generated">
            <a:extLst>
              <a:ext uri="{FF2B5EF4-FFF2-40B4-BE49-F238E27FC236}">
                <a16:creationId xmlns:a16="http://schemas.microsoft.com/office/drawing/2014/main" id="{CE6DB35B-D6C3-3E8B-E363-802F34336832}"/>
              </a:ext>
            </a:extLst>
          </p:cNvPr>
          <p:cNvPicPr>
            <a:picLocks noChangeAspect="1"/>
          </p:cNvPicPr>
          <p:nvPr/>
        </p:nvPicPr>
        <p:blipFill>
          <a:blip r:embed="rId3"/>
          <a:stretch>
            <a:fillRect/>
          </a:stretch>
        </p:blipFill>
        <p:spPr>
          <a:xfrm>
            <a:off x="4279086" y="330815"/>
            <a:ext cx="7484084" cy="5656734"/>
          </a:xfrm>
          <a:prstGeom prst="rect">
            <a:avLst/>
          </a:prstGeom>
        </p:spPr>
      </p:pic>
      <p:sp>
        <p:nvSpPr>
          <p:cNvPr id="5" name="TextBox 4">
            <a:extLst>
              <a:ext uri="{FF2B5EF4-FFF2-40B4-BE49-F238E27FC236}">
                <a16:creationId xmlns:a16="http://schemas.microsoft.com/office/drawing/2014/main" id="{6E11AA47-7144-307A-76B4-D8447321CF60}"/>
              </a:ext>
            </a:extLst>
          </p:cNvPr>
          <p:cNvSpPr txBox="1"/>
          <p:nvPr/>
        </p:nvSpPr>
        <p:spPr>
          <a:xfrm>
            <a:off x="13731240" y="33528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15013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56C47-8A56-4F29-2C62-521A93C557ED}"/>
              </a:ext>
            </a:extLst>
          </p:cNvPr>
          <p:cNvSpPr>
            <a:spLocks noGrp="1"/>
          </p:cNvSpPr>
          <p:nvPr>
            <p:ph type="title"/>
          </p:nvPr>
        </p:nvSpPr>
        <p:spPr>
          <a:xfrm>
            <a:off x="841248" y="548640"/>
            <a:ext cx="3600860" cy="5431536"/>
          </a:xfrm>
        </p:spPr>
        <p:txBody>
          <a:bodyPr>
            <a:normAutofit/>
          </a:bodyPr>
          <a:lstStyle/>
          <a:p>
            <a:r>
              <a:rPr lang="en-SG" sz="5400">
                <a:ea typeface="+mj-lt"/>
                <a:cs typeface="+mj-lt"/>
              </a:rPr>
              <a:t>Final solution</a:t>
            </a:r>
            <a:endParaRPr lang="en-GB" sz="5400">
              <a:ea typeface="+mj-lt"/>
              <a:cs typeface="+mj-lt"/>
            </a:endParaRP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5BE048-7AC0-D711-FC56-E0DF97148DCC}"/>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GB" sz="2000">
                <a:ea typeface="Calibri"/>
                <a:cs typeface="Calibri"/>
              </a:rPr>
              <a:t>3R's  monitoring program:</a:t>
            </a:r>
          </a:p>
          <a:p>
            <a:pPr marL="0" indent="0">
              <a:buNone/>
            </a:pPr>
            <a:r>
              <a:rPr lang="en-GB" sz="2000">
                <a:ea typeface="Calibri"/>
                <a:cs typeface="Calibri"/>
              </a:rPr>
              <a:t>Key points:</a:t>
            </a:r>
          </a:p>
          <a:p>
            <a:pPr marL="305435" indent="-305435">
              <a:buFont typeface="Wingdings" panose="020B0604020202020204" pitchFamily="34" charset="0"/>
              <a:buChar char="Ø"/>
            </a:pPr>
            <a:r>
              <a:rPr lang="en-GB" sz="2000">
                <a:ea typeface="Calibri"/>
                <a:cs typeface="Calibri"/>
              </a:rPr>
              <a:t>Collaboration with Zero Waste City to develop a dynamic app</a:t>
            </a:r>
          </a:p>
          <a:p>
            <a:pPr marL="0" indent="0">
              <a:buNone/>
            </a:pPr>
            <a:r>
              <a:rPr lang="en-GB" sz="2000">
                <a:ea typeface="Calibri"/>
                <a:cs typeface="Calibri"/>
              </a:rPr>
              <a:t>         Features:</a:t>
            </a:r>
          </a:p>
          <a:p>
            <a:pPr marL="0" indent="0">
              <a:buNone/>
            </a:pPr>
            <a:r>
              <a:rPr lang="en-GB" sz="2000">
                <a:ea typeface="Calibri"/>
                <a:cs typeface="Calibri"/>
              </a:rPr>
              <a:t>      - Track waste using waste audit</a:t>
            </a:r>
            <a:endParaRPr lang="en-GB" sz="2000">
              <a:cs typeface="Calibri"/>
            </a:endParaRPr>
          </a:p>
          <a:p>
            <a:pPr marL="0" indent="0">
              <a:buNone/>
            </a:pPr>
            <a:r>
              <a:rPr lang="en-GB" sz="2000">
                <a:ea typeface="Calibri"/>
                <a:cs typeface="Calibri"/>
              </a:rPr>
              <a:t>      - Point reward system</a:t>
            </a:r>
            <a:endParaRPr lang="en-GB" sz="2000">
              <a:cs typeface="Calibri"/>
            </a:endParaRPr>
          </a:p>
          <a:p>
            <a:pPr marL="0" indent="0">
              <a:buNone/>
            </a:pPr>
            <a:r>
              <a:rPr lang="en-GB" sz="2000">
                <a:ea typeface="Calibri"/>
                <a:cs typeface="Calibri"/>
              </a:rPr>
              <a:t>      - Newsletter on sustainability and events</a:t>
            </a:r>
            <a:endParaRPr lang="en-GB" sz="2000"/>
          </a:p>
          <a:p>
            <a:pPr marL="171450" indent="-171450">
              <a:buFont typeface="Wingdings" panose="020B0604020202020204" pitchFamily="34" charset="0"/>
              <a:buChar char="Ø"/>
            </a:pPr>
            <a:r>
              <a:rPr lang="en-GB" sz="2000">
                <a:ea typeface="Calibri"/>
                <a:cs typeface="Calibri"/>
              </a:rPr>
              <a:t>   Persuade companies to join using various platform by sharing the benefits of the program</a:t>
            </a:r>
          </a:p>
          <a:p>
            <a:pPr marL="305435" indent="-305435">
              <a:buFont typeface="Wingdings" panose="020B0604020202020204" pitchFamily="34" charset="0"/>
              <a:buChar char="Ø"/>
            </a:pPr>
            <a:r>
              <a:rPr lang="en-GB" sz="2000">
                <a:ea typeface="Calibri"/>
                <a:cs typeface="Calibri"/>
              </a:rPr>
              <a:t>Employee's receive benefits such as brand of reusable every-day object that provides incentives when used, and new waste </a:t>
            </a:r>
            <a:r>
              <a:rPr lang="en-GB" sz="2000">
                <a:cs typeface="Calibri"/>
              </a:rPr>
              <a:t>equipment</a:t>
            </a:r>
          </a:p>
          <a:p>
            <a:pPr marL="305435" indent="-305435">
              <a:buFont typeface="Wingdings" panose="020B0604020202020204" pitchFamily="34" charset="0"/>
              <a:buChar char="Ø"/>
            </a:pPr>
            <a:r>
              <a:rPr lang="en-GB" sz="2000">
                <a:cs typeface="Calibri"/>
              </a:rPr>
              <a:t>Target system set in place to encourage waste reduction</a:t>
            </a:r>
          </a:p>
        </p:txBody>
      </p:sp>
    </p:spTree>
    <p:extLst>
      <p:ext uri="{BB962C8B-B14F-4D97-AF65-F5344CB8AC3E}">
        <p14:creationId xmlns:p14="http://schemas.microsoft.com/office/powerpoint/2010/main" val="3544266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magnifying glass on a graph&#10;&#10;Description automatically generated">
            <a:extLst>
              <a:ext uri="{FF2B5EF4-FFF2-40B4-BE49-F238E27FC236}">
                <a16:creationId xmlns:a16="http://schemas.microsoft.com/office/drawing/2014/main" id="{B7922A92-74C4-3B62-99EF-5DCBB399419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0572" b="4842"/>
          <a:stretch/>
        </p:blipFill>
        <p:spPr>
          <a:xfrm>
            <a:off x="20" y="1"/>
            <a:ext cx="12191980" cy="6857999"/>
          </a:xfrm>
          <a:prstGeom prst="rect">
            <a:avLst/>
          </a:prstGeom>
        </p:spPr>
      </p:pic>
      <p:sp>
        <p:nvSpPr>
          <p:cNvPr id="67"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58592"/>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 name="Title 1"/>
          <p:cNvSpPr>
            <a:spLocks noGrp="1"/>
          </p:cNvSpPr>
          <p:nvPr>
            <p:ph type="ctrTitle"/>
          </p:nvPr>
        </p:nvSpPr>
        <p:spPr>
          <a:xfrm>
            <a:off x="3325473" y="1524000"/>
            <a:ext cx="5541054" cy="2688545"/>
          </a:xfrm>
        </p:spPr>
        <p:txBody>
          <a:bodyPr>
            <a:normAutofit/>
          </a:bodyPr>
          <a:lstStyle/>
          <a:p>
            <a:r>
              <a:rPr lang="en-SG" sz="4400"/>
              <a:t>Problem Identification </a:t>
            </a:r>
            <a:br>
              <a:rPr lang="en-SG" sz="4400"/>
            </a:br>
            <a:r>
              <a:rPr lang="en-SG" sz="4400"/>
              <a:t>&amp; Analysis </a:t>
            </a:r>
          </a:p>
        </p:txBody>
      </p:sp>
    </p:spTree>
    <p:extLst>
      <p:ext uri="{BB962C8B-B14F-4D97-AF65-F5344CB8AC3E}">
        <p14:creationId xmlns:p14="http://schemas.microsoft.com/office/powerpoint/2010/main" val="4234703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0FC232-61E8-70D0-D176-4D70A89383D7}"/>
              </a:ext>
            </a:extLst>
          </p:cNvPr>
          <p:cNvSpPr>
            <a:spLocks noGrp="1"/>
          </p:cNvSpPr>
          <p:nvPr>
            <p:ph type="title"/>
          </p:nvPr>
        </p:nvSpPr>
        <p:spPr>
          <a:xfrm>
            <a:off x="4654296" y="329184"/>
            <a:ext cx="6894576" cy="1783080"/>
          </a:xfrm>
        </p:spPr>
        <p:txBody>
          <a:bodyPr anchor="b">
            <a:normAutofit/>
          </a:bodyPr>
          <a:lstStyle/>
          <a:p>
            <a:r>
              <a:rPr lang="en-GB" sz="5400">
                <a:cs typeface="Calibri Light"/>
              </a:rPr>
              <a:t>How the final solution addresses the problem</a:t>
            </a:r>
            <a:endParaRPr lang="en-US" sz="5400">
              <a:cs typeface="Calibri Light"/>
            </a:endParaRPr>
          </a:p>
        </p:txBody>
      </p:sp>
      <p:pic>
        <p:nvPicPr>
          <p:cNvPr id="5" name="Picture 4" descr="Working space background">
            <a:extLst>
              <a:ext uri="{FF2B5EF4-FFF2-40B4-BE49-F238E27FC236}">
                <a16:creationId xmlns:a16="http://schemas.microsoft.com/office/drawing/2014/main" id="{DEC78E4F-6FCF-A936-40F4-10A9EF5C8A2F}"/>
              </a:ext>
            </a:extLst>
          </p:cNvPr>
          <p:cNvPicPr>
            <a:picLocks noChangeAspect="1"/>
          </p:cNvPicPr>
          <p:nvPr/>
        </p:nvPicPr>
        <p:blipFill rotWithShape="1">
          <a:blip r:embed="rId3"/>
          <a:srcRect l="60617" r="-3"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978D5F-A518-0540-C5C3-9A9F42722D84}"/>
              </a:ext>
            </a:extLst>
          </p:cNvPr>
          <p:cNvSpPr>
            <a:spLocks noGrp="1"/>
          </p:cNvSpPr>
          <p:nvPr>
            <p:ph idx="1"/>
          </p:nvPr>
        </p:nvSpPr>
        <p:spPr>
          <a:xfrm>
            <a:off x="4654296" y="2706624"/>
            <a:ext cx="6894576" cy="3483864"/>
          </a:xfrm>
        </p:spPr>
        <p:txBody>
          <a:bodyPr vert="horz" lIns="91440" tIns="45720" rIns="91440" bIns="45720" rtlCol="0" anchor="t">
            <a:normAutofit/>
          </a:bodyPr>
          <a:lstStyle/>
          <a:p>
            <a:pPr marL="285750" indent="-285750"/>
            <a:r>
              <a:rPr lang="en-GB" sz="1500">
                <a:cs typeface="Calibri"/>
              </a:rPr>
              <a:t>Encourage sustainable habits in the office by providing incentives and rewards from hitting monthly targets and use of the reusable products through the points system. </a:t>
            </a:r>
            <a:endParaRPr lang="en-US" sz="1500">
              <a:ea typeface="Calibri"/>
              <a:cs typeface="Calibri"/>
            </a:endParaRPr>
          </a:p>
          <a:p>
            <a:pPr marL="285750" indent="-285750"/>
            <a:r>
              <a:rPr lang="en-GB" sz="1500">
                <a:cs typeface="Calibri"/>
              </a:rPr>
              <a:t>Easy access to information on how to lead low-waste lifestyles and green events at the tip of their fingers.</a:t>
            </a:r>
          </a:p>
          <a:p>
            <a:pPr marL="285750" indent="-285750"/>
            <a:r>
              <a:rPr lang="en-GB" sz="1500">
                <a:ea typeface="Calibri"/>
                <a:cs typeface="Calibri"/>
              </a:rPr>
              <a:t>At work, recycling is made convenient with recycling bins placed around the office replacing general waste bins.</a:t>
            </a:r>
            <a:endParaRPr lang="en-GB" sz="1500">
              <a:cs typeface="Calibri"/>
            </a:endParaRPr>
          </a:p>
          <a:p>
            <a:pPr marL="285750" indent="-285750"/>
            <a:r>
              <a:rPr lang="en-GB" sz="1500">
                <a:cs typeface="Calibri"/>
              </a:rPr>
              <a:t>Participating companies motivated to invest in and promote sustainability in the office. </a:t>
            </a:r>
          </a:p>
          <a:p>
            <a:pPr marL="285750" indent="-285750"/>
            <a:r>
              <a:rPr lang="en-GB" sz="1500">
                <a:cs typeface="Calibri"/>
              </a:rPr>
              <a:t>Working-adults would have these sustainable habits incorporated into their daily lives and become more conscious of single-use items even outside of the office. </a:t>
            </a:r>
            <a:endParaRPr lang="en-GB" sz="1500">
              <a:ea typeface="Calibri"/>
              <a:cs typeface="Calibri"/>
            </a:endParaRPr>
          </a:p>
          <a:p>
            <a:pPr marL="285750" indent="-285750"/>
            <a:r>
              <a:rPr lang="en-GB" sz="1500">
                <a:cs typeface="Calibri"/>
              </a:rPr>
              <a:t>Using leading motivators for Singaporeans to encourage adopting low-waste lifestyle</a:t>
            </a:r>
          </a:p>
          <a:p>
            <a:pPr marL="0" indent="0">
              <a:buNone/>
            </a:pPr>
            <a:endParaRPr lang="en-GB" sz="1500">
              <a:ea typeface="Calibri"/>
              <a:cs typeface="Calibri"/>
            </a:endParaRPr>
          </a:p>
          <a:p>
            <a:pPr marL="0" indent="0">
              <a:buNone/>
            </a:pPr>
            <a:endParaRPr lang="en-GB" sz="1500">
              <a:ea typeface="Calibri"/>
              <a:cs typeface="Calibri"/>
            </a:endParaRPr>
          </a:p>
        </p:txBody>
      </p:sp>
    </p:spTree>
    <p:extLst>
      <p:ext uri="{BB962C8B-B14F-4D97-AF65-F5344CB8AC3E}">
        <p14:creationId xmlns:p14="http://schemas.microsoft.com/office/powerpoint/2010/main" val="3022265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References (in Harvard citation format) – 1 slide</a:t>
            </a:r>
          </a:p>
        </p:txBody>
      </p:sp>
      <p:sp>
        <p:nvSpPr>
          <p:cNvPr id="3" name="Content Placeholder 2"/>
          <p:cNvSpPr>
            <a:spLocks noGrp="1"/>
          </p:cNvSpPr>
          <p:nvPr>
            <p:ph idx="1"/>
          </p:nvPr>
        </p:nvSpPr>
        <p:spPr>
          <a:xfrm>
            <a:off x="581192" y="1785014"/>
            <a:ext cx="11029615" cy="5084251"/>
          </a:xfrm>
        </p:spPr>
        <p:txBody>
          <a:bodyPr vert="horz" lIns="91440" tIns="45720" rIns="91440" bIns="45720" rtlCol="0" anchor="t">
            <a:normAutofit/>
          </a:bodyPr>
          <a:lstStyle/>
          <a:p>
            <a:pPr marL="305435" indent="-305435"/>
            <a:r>
              <a:rPr lang="en-US" sz="1600" i="1">
                <a:solidFill>
                  <a:schemeClr val="tx1">
                    <a:lumMod val="75000"/>
                    <a:lumOff val="25000"/>
                  </a:schemeClr>
                </a:solidFill>
                <a:ea typeface="+mn-lt"/>
                <a:cs typeface="+mn-lt"/>
              </a:rPr>
              <a:t>National Environment Agency</a:t>
            </a:r>
            <a:r>
              <a:rPr lang="en-US" sz="1600">
                <a:solidFill>
                  <a:schemeClr val="tx1">
                    <a:lumMod val="75000"/>
                    <a:lumOff val="25000"/>
                  </a:schemeClr>
                </a:solidFill>
                <a:ea typeface="+mn-lt"/>
                <a:cs typeface="+mn-lt"/>
              </a:rPr>
              <a:t>(2023)</a:t>
            </a:r>
            <a:r>
              <a:rPr lang="en-US" sz="1600" i="1">
                <a:solidFill>
                  <a:schemeClr val="tx1">
                    <a:lumMod val="75000"/>
                    <a:lumOff val="25000"/>
                  </a:schemeClr>
                </a:solidFill>
                <a:ea typeface="+mn-lt"/>
                <a:cs typeface="+mn-lt"/>
              </a:rPr>
              <a:t> Waste statistics and overall recycling</a:t>
            </a:r>
            <a:r>
              <a:rPr lang="en-US" sz="1600">
                <a:solidFill>
                  <a:schemeClr val="tx1">
                    <a:lumMod val="75000"/>
                    <a:lumOff val="25000"/>
                  </a:schemeClr>
                </a:solidFill>
                <a:ea typeface="+mn-lt"/>
                <a:cs typeface="+mn-lt"/>
              </a:rPr>
              <a:t>.  Available at:</a:t>
            </a:r>
            <a:r>
              <a:rPr lang="en-US" sz="1600">
                <a:ea typeface="+mn-lt"/>
                <a:cs typeface="+mn-lt"/>
              </a:rPr>
              <a:t> </a:t>
            </a:r>
            <a:r>
              <a:rPr lang="en-US" sz="1600">
                <a:ea typeface="+mn-lt"/>
                <a:cs typeface="+mn-lt"/>
                <a:hlinkClick r:id="rId2"/>
              </a:rPr>
              <a:t>https://www.nea.gov.sg/our-services/waste-management/waste-statistics-and-overall-recycling</a:t>
            </a:r>
            <a:r>
              <a:rPr lang="en-US" sz="1600">
                <a:ea typeface="+mn-lt"/>
                <a:cs typeface="+mn-lt"/>
              </a:rPr>
              <a:t> (Accessed: 16 July 2023). </a:t>
            </a:r>
            <a:endParaRPr lang="en-US" sz="1600">
              <a:solidFill>
                <a:srgbClr val="3D3D3D"/>
              </a:solidFill>
              <a:ea typeface="+mn-lt"/>
              <a:cs typeface="+mn-lt"/>
            </a:endParaRPr>
          </a:p>
          <a:p>
            <a:pPr marL="305435" indent="-305435"/>
            <a:r>
              <a:rPr lang="en-US" sz="1600">
                <a:solidFill>
                  <a:srgbClr val="111111"/>
                </a:solidFill>
                <a:ea typeface="+mn-lt"/>
                <a:cs typeface="+mn-lt"/>
              </a:rPr>
              <a:t>Channel News Asia (2022)18% increase in waste generated in Singapore last year as economic activity picked up . April 18.  Available at: </a:t>
            </a:r>
            <a:r>
              <a:rPr lang="en-US" sz="1600">
                <a:solidFill>
                  <a:srgbClr val="111111"/>
                </a:solidFill>
                <a:ea typeface="+mn-lt"/>
                <a:cs typeface="+mn-lt"/>
                <a:hlinkClick r:id="rId3"/>
              </a:rPr>
              <a:t>https://www.channelnewsasia.com/singapore/waste-generated-2021-recycling-nea-blue-bin-2631336</a:t>
            </a:r>
            <a:r>
              <a:rPr lang="en-US" sz="1600">
                <a:solidFill>
                  <a:srgbClr val="111111"/>
                </a:solidFill>
                <a:ea typeface="+mn-lt"/>
                <a:cs typeface="+mn-lt"/>
              </a:rPr>
              <a:t> . (Accessed: 16 July 2023)</a:t>
            </a:r>
            <a:endParaRPr lang="en-US" sz="1600">
              <a:ea typeface="+mn-lt"/>
              <a:cs typeface="+mn-lt"/>
            </a:endParaRPr>
          </a:p>
          <a:p>
            <a:pPr marL="305435" indent="-305435"/>
            <a:r>
              <a:rPr lang="en-US" sz="1600">
                <a:solidFill>
                  <a:srgbClr val="000000"/>
                </a:solidFill>
                <a:latin typeface="Calibri"/>
                <a:cs typeface="Times New Roman"/>
              </a:rPr>
              <a:t>National Environment Agency (2023). </a:t>
            </a:r>
            <a:r>
              <a:rPr lang="en-US" sz="1600" i="1">
                <a:solidFill>
                  <a:srgbClr val="000000"/>
                </a:solidFill>
                <a:latin typeface="Calibri"/>
                <a:cs typeface="Times New Roman"/>
              </a:rPr>
              <a:t>Waste Generation And Recycling Rates Increased In 2022 As Economic Activity Picked Up</a:t>
            </a:r>
            <a:r>
              <a:rPr lang="en-US" sz="1600">
                <a:solidFill>
                  <a:srgbClr val="000000"/>
                </a:solidFill>
                <a:latin typeface="Calibri"/>
                <a:cs typeface="Times New Roman"/>
              </a:rPr>
              <a:t>. [online] www.nea.gov.sg. Available at: </a:t>
            </a:r>
            <a:r>
              <a:rPr lang="en-US" sz="1600">
                <a:solidFill>
                  <a:srgbClr val="000000"/>
                </a:solidFill>
                <a:latin typeface="Calibri"/>
                <a:cs typeface="Times New Roman"/>
                <a:hlinkClick r:id="rId4"/>
              </a:rPr>
              <a:t>https://www.nea.gov.sg/media/news/news/index/waste-generation-and-recycling-rates-increased-in-2022-as-economic-activity-picked-up</a:t>
            </a:r>
            <a:r>
              <a:rPr lang="en-US" sz="1600">
                <a:solidFill>
                  <a:srgbClr val="000000"/>
                </a:solidFill>
                <a:latin typeface="Calibri"/>
                <a:cs typeface="Times New Roman"/>
              </a:rPr>
              <a:t> (Accessed 25 Jun. 2023)</a:t>
            </a:r>
            <a:endParaRPr lang="en-US" sz="1600">
              <a:solidFill>
                <a:srgbClr val="3D3D3D"/>
              </a:solidFill>
              <a:latin typeface="Calibri"/>
              <a:cs typeface="Calibri"/>
            </a:endParaRPr>
          </a:p>
          <a:p>
            <a:r>
              <a:rPr lang="en-US" sz="1600">
                <a:solidFill>
                  <a:srgbClr val="000000"/>
                </a:solidFill>
                <a:cs typeface="Calibri"/>
              </a:rPr>
              <a:t>Statista Research Department. (2023) </a:t>
            </a:r>
            <a:r>
              <a:rPr lang="en-US" sz="1600" i="1">
                <a:solidFill>
                  <a:srgbClr val="000000"/>
                </a:solidFill>
                <a:cs typeface="Calibri"/>
              </a:rPr>
              <a:t>Singapore: Reasons for not adopting sustainable habits 2021</a:t>
            </a:r>
            <a:r>
              <a:rPr lang="en-US" sz="1600">
                <a:solidFill>
                  <a:srgbClr val="000000"/>
                </a:solidFill>
                <a:cs typeface="Calibri"/>
              </a:rPr>
              <a:t>, </a:t>
            </a:r>
            <a:r>
              <a:rPr lang="en-US" sz="1600" i="1">
                <a:solidFill>
                  <a:srgbClr val="000000"/>
                </a:solidFill>
                <a:cs typeface="Calibri"/>
              </a:rPr>
              <a:t>Statista</a:t>
            </a:r>
            <a:r>
              <a:rPr lang="en-US" sz="1600">
                <a:solidFill>
                  <a:srgbClr val="000000"/>
                </a:solidFill>
                <a:cs typeface="Calibri"/>
              </a:rPr>
              <a:t>. Available at: </a:t>
            </a:r>
            <a:r>
              <a:rPr lang="en-US" sz="1600">
                <a:solidFill>
                  <a:srgbClr val="0563C1"/>
                </a:solidFill>
                <a:cs typeface="Calibri"/>
                <a:hlinkClick r:id="rId5"/>
              </a:rPr>
              <a:t>https://www.statista.com/statistics/1312723/singapore-reasons-for-not-adopting-sustainable-habits/</a:t>
            </a:r>
            <a:r>
              <a:rPr lang="en-US" sz="1600">
                <a:solidFill>
                  <a:srgbClr val="000000"/>
                </a:solidFill>
                <a:cs typeface="Calibri"/>
              </a:rPr>
              <a:t> (Accessed: 03 August 2023). </a:t>
            </a:r>
          </a:p>
          <a:p>
            <a:r>
              <a:rPr lang="en-US" sz="1600">
                <a:solidFill>
                  <a:srgbClr val="000000"/>
                </a:solidFill>
                <a:cs typeface="Calibri"/>
              </a:rPr>
              <a:t>Ugochukwu, N. (2019) </a:t>
            </a:r>
            <a:r>
              <a:rPr lang="en-US" sz="1600" i="1">
                <a:solidFill>
                  <a:srgbClr val="000000"/>
                </a:solidFill>
                <a:cs typeface="Calibri"/>
              </a:rPr>
              <a:t>5 main barriers to sustainable living and how to overcome them</a:t>
            </a:r>
            <a:r>
              <a:rPr lang="en-US" sz="1600">
                <a:solidFill>
                  <a:srgbClr val="000000"/>
                </a:solidFill>
                <a:cs typeface="Calibri"/>
              </a:rPr>
              <a:t>, </a:t>
            </a:r>
            <a:r>
              <a:rPr lang="en-US" sz="1600" i="1">
                <a:solidFill>
                  <a:srgbClr val="000000"/>
                </a:solidFill>
                <a:cs typeface="Calibri"/>
              </a:rPr>
              <a:t>Eco Warrior Princess</a:t>
            </a:r>
            <a:r>
              <a:rPr lang="en-US" sz="1600">
                <a:solidFill>
                  <a:srgbClr val="000000"/>
                </a:solidFill>
                <a:cs typeface="Calibri"/>
              </a:rPr>
              <a:t>. Available at: </a:t>
            </a:r>
            <a:r>
              <a:rPr lang="en-US" sz="1600">
                <a:solidFill>
                  <a:srgbClr val="0563C1"/>
                </a:solidFill>
                <a:cs typeface="Calibri"/>
                <a:hlinkClick r:id="rId6"/>
              </a:rPr>
              <a:t>https://ecowarriorprincess.net/2019/06/main-barriers-sustainable-living-how-to-overcome/</a:t>
            </a:r>
            <a:r>
              <a:rPr lang="en-US" sz="1600">
                <a:solidFill>
                  <a:srgbClr val="000000"/>
                </a:solidFill>
                <a:cs typeface="Calibri"/>
              </a:rPr>
              <a:t> (Accessed: 03 August 2023). </a:t>
            </a:r>
          </a:p>
          <a:p>
            <a:r>
              <a:rPr lang="en-US" sz="1600" err="1">
                <a:solidFill>
                  <a:srgbClr val="000000"/>
                </a:solidFill>
                <a:cs typeface="Calibri"/>
              </a:rPr>
              <a:t>Vinokor</a:t>
            </a:r>
            <a:r>
              <a:rPr lang="en-US" sz="1600">
                <a:solidFill>
                  <a:srgbClr val="000000"/>
                </a:solidFill>
                <a:cs typeface="Calibri"/>
              </a:rPr>
              <a:t>, R. (2014) </a:t>
            </a:r>
            <a:r>
              <a:rPr lang="en-US" sz="1600" i="1">
                <a:solidFill>
                  <a:srgbClr val="000000"/>
                </a:solidFill>
                <a:cs typeface="Calibri"/>
              </a:rPr>
              <a:t>Environmental leadership, action and ethics</a:t>
            </a:r>
            <a:r>
              <a:rPr lang="en-US" sz="1600">
                <a:solidFill>
                  <a:srgbClr val="000000"/>
                </a:solidFill>
                <a:cs typeface="Calibri"/>
              </a:rPr>
              <a:t>, </a:t>
            </a:r>
            <a:r>
              <a:rPr lang="en-US" sz="1600" i="1">
                <a:solidFill>
                  <a:srgbClr val="000000"/>
                </a:solidFill>
                <a:cs typeface="Calibri"/>
              </a:rPr>
              <a:t>Environmental Leadership Action and Ethics</a:t>
            </a:r>
            <a:r>
              <a:rPr lang="en-US" sz="1600">
                <a:solidFill>
                  <a:srgbClr val="000000"/>
                </a:solidFill>
                <a:cs typeface="Calibri"/>
              </a:rPr>
              <a:t>. Available at: </a:t>
            </a:r>
            <a:r>
              <a:rPr lang="en-US" sz="1600">
                <a:solidFill>
                  <a:srgbClr val="0563C1"/>
                </a:solidFill>
                <a:cs typeface="Calibri"/>
                <a:hlinkClick r:id="rId7"/>
              </a:rPr>
              <a:t>https://edblogs.columbia.edu/scppx3335-001-2014-1/2014/04/02/why-dont-we-all-go-green/#:~:text=The%20main%20reason%20many%20people,over%20the%20lifetime%20of%20products</a:t>
            </a:r>
            <a:r>
              <a:rPr lang="en-US" sz="1600">
                <a:solidFill>
                  <a:srgbClr val="000000"/>
                </a:solidFill>
                <a:cs typeface="Calibri"/>
              </a:rPr>
              <a:t>. (Accessed: 03 August 2023). </a:t>
            </a:r>
            <a:endParaRPr lang="en-US"/>
          </a:p>
          <a:p>
            <a:r>
              <a:rPr lang="en-US" sz="1600" i="1">
                <a:ea typeface="+mn-lt"/>
                <a:cs typeface="+mn-lt"/>
              </a:rPr>
              <a:t>Statista Research Department: Motivation for recycling more often 2023</a:t>
            </a:r>
            <a:r>
              <a:rPr lang="en-US" sz="1600">
                <a:ea typeface="+mn-lt"/>
                <a:cs typeface="+mn-lt"/>
              </a:rPr>
              <a:t> (2023) </a:t>
            </a:r>
            <a:r>
              <a:rPr lang="en-US" sz="1600" i="1">
                <a:ea typeface="+mn-lt"/>
                <a:cs typeface="+mn-lt"/>
              </a:rPr>
              <a:t>Statista</a:t>
            </a:r>
            <a:r>
              <a:rPr lang="en-US" sz="1600">
                <a:ea typeface="+mn-lt"/>
                <a:cs typeface="+mn-lt"/>
              </a:rPr>
              <a:t>. Available at: </a:t>
            </a:r>
            <a:r>
              <a:rPr lang="en-US" sz="1600">
                <a:ea typeface="+mn-lt"/>
                <a:cs typeface="+mn-lt"/>
                <a:hlinkClick r:id="rId8"/>
              </a:rPr>
              <a:t>https://www.statista.com/statistics/1389975/singapore-motivation-for-recycling-more-often/</a:t>
            </a:r>
            <a:r>
              <a:rPr lang="en-US" sz="1600">
                <a:ea typeface="+mn-lt"/>
                <a:cs typeface="+mn-lt"/>
              </a:rPr>
              <a:t> (Accessed: 04 August 2023). </a:t>
            </a:r>
          </a:p>
          <a:p>
            <a:pPr marL="305435" indent="-305435"/>
            <a:endParaRPr lang="en-US">
              <a:ea typeface="+mn-lt"/>
              <a:cs typeface="+mn-lt"/>
            </a:endParaRPr>
          </a:p>
          <a:p>
            <a:pPr marL="0" indent="0">
              <a:buNone/>
            </a:pPr>
            <a:endParaRPr lang="en-US">
              <a:solidFill>
                <a:srgbClr val="111111"/>
              </a:solidFill>
              <a:cs typeface="Calibri" panose="020F0502020204030204"/>
            </a:endParaRPr>
          </a:p>
          <a:p>
            <a:pPr marL="305435" indent="-305435"/>
            <a:endParaRPr lang="en-US">
              <a:cs typeface="Calibri" panose="020F0502020204030204"/>
            </a:endParaRPr>
          </a:p>
          <a:p>
            <a:pPr marL="305435" indent="-305435"/>
            <a:endParaRPr lang="en-SG">
              <a:cs typeface="Calibri" panose="020F0502020204030204"/>
            </a:endParaRPr>
          </a:p>
        </p:txBody>
      </p:sp>
    </p:spTree>
    <p:extLst>
      <p:ext uri="{BB962C8B-B14F-4D97-AF65-F5344CB8AC3E}">
        <p14:creationId xmlns:p14="http://schemas.microsoft.com/office/powerpoint/2010/main" val="21133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2B4C0C7-2745-46BE-B15F-E50582545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4105" y="802955"/>
            <a:ext cx="4977976" cy="1454051"/>
          </a:xfrm>
        </p:spPr>
        <p:txBody>
          <a:bodyPr anchor="b">
            <a:normAutofit/>
          </a:bodyPr>
          <a:lstStyle/>
          <a:p>
            <a:r>
              <a:rPr lang="en-SG" sz="3300">
                <a:solidFill>
                  <a:schemeClr val="tx2"/>
                </a:solidFill>
                <a:latin typeface="Amasis MT Pro Light"/>
                <a:cs typeface="Aharoni"/>
              </a:rPr>
              <a:t>SDG 12 : Responsible Consumption and Production</a:t>
            </a:r>
          </a:p>
        </p:txBody>
      </p:sp>
      <p:pic>
        <p:nvPicPr>
          <p:cNvPr id="5" name="Picture 4" descr="Throwing empty plastic bottle into the rubbish">
            <a:extLst>
              <a:ext uri="{FF2B5EF4-FFF2-40B4-BE49-F238E27FC236}">
                <a16:creationId xmlns:a16="http://schemas.microsoft.com/office/drawing/2014/main" id="{4E60A221-9A6E-7A3D-E708-F4EC87A77F11}"/>
              </a:ext>
            </a:extLst>
          </p:cNvPr>
          <p:cNvPicPr>
            <a:picLocks noChangeAspect="1"/>
          </p:cNvPicPr>
          <p:nvPr/>
        </p:nvPicPr>
        <p:blipFill rotWithShape="1">
          <a:blip r:embed="rId4">
            <a:alphaModFix/>
          </a:blip>
          <a:srcRect l="13493" r="22731"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pSp>
        <p:nvGrpSpPr>
          <p:cNvPr id="25" name="Group 24">
            <a:extLst>
              <a:ext uri="{FF2B5EF4-FFF2-40B4-BE49-F238E27FC236}">
                <a16:creationId xmlns:a16="http://schemas.microsoft.com/office/drawing/2014/main" id="{89D8939B-D984-4564-B942-51C44F623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6695"/>
            <a:ext cx="4850918" cy="5212025"/>
            <a:chOff x="0" y="796695"/>
            <a:chExt cx="4850918" cy="5212025"/>
          </a:xfrm>
        </p:grpSpPr>
        <p:sp>
          <p:nvSpPr>
            <p:cNvPr id="26" name="Freeform: Shape 25">
              <a:extLst>
                <a:ext uri="{FF2B5EF4-FFF2-40B4-BE49-F238E27FC236}">
                  <a16:creationId xmlns:a16="http://schemas.microsoft.com/office/drawing/2014/main" id="{93EAFB53-01AA-467C-BE85-D555D06E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926917"/>
              <a:ext cx="4828239" cy="4951702"/>
            </a:xfrm>
            <a:custGeom>
              <a:avLst/>
              <a:gdLst>
                <a:gd name="connsiteX0" fmla="*/ 2407249 w 4828239"/>
                <a:gd name="connsiteY0" fmla="*/ 1168 h 4951702"/>
                <a:gd name="connsiteX1" fmla="*/ 2651971 w 4828239"/>
                <a:gd name="connsiteY1" fmla="*/ 4800 h 4951702"/>
                <a:gd name="connsiteX2" fmla="*/ 3136762 w 4828239"/>
                <a:gd name="connsiteY2" fmla="*/ 80075 h 4951702"/>
                <a:gd name="connsiteX3" fmla="*/ 3598035 w 4828239"/>
                <a:gd name="connsiteY3" fmla="*/ 254778 h 4951702"/>
                <a:gd name="connsiteX4" fmla="*/ 4006734 w 4828239"/>
                <a:gd name="connsiteY4" fmla="*/ 532540 h 4951702"/>
                <a:gd name="connsiteX5" fmla="*/ 4333530 w 4828239"/>
                <a:gd name="connsiteY5" fmla="*/ 900560 h 4951702"/>
                <a:gd name="connsiteX6" fmla="*/ 4368761 w 4828239"/>
                <a:gd name="connsiteY6" fmla="*/ 950864 h 4951702"/>
                <a:gd name="connsiteX7" fmla="*/ 4402539 w 4828239"/>
                <a:gd name="connsiteY7" fmla="*/ 1002077 h 4951702"/>
                <a:gd name="connsiteX8" fmla="*/ 4435319 w 4828239"/>
                <a:gd name="connsiteY8" fmla="*/ 1053834 h 4951702"/>
                <a:gd name="connsiteX9" fmla="*/ 4466918 w 4828239"/>
                <a:gd name="connsiteY9" fmla="*/ 1106317 h 4951702"/>
                <a:gd name="connsiteX10" fmla="*/ 4582327 w 4828239"/>
                <a:gd name="connsiteY10" fmla="*/ 1322244 h 4951702"/>
                <a:gd name="connsiteX11" fmla="*/ 4740322 w 4828239"/>
                <a:gd name="connsiteY11" fmla="*/ 1783517 h 4951702"/>
                <a:gd name="connsiteX12" fmla="*/ 4777370 w 4828239"/>
                <a:gd name="connsiteY12" fmla="*/ 2023507 h 4951702"/>
                <a:gd name="connsiteX13" fmla="*/ 4801432 w 4828239"/>
                <a:gd name="connsiteY13" fmla="*/ 2263678 h 4951702"/>
                <a:gd name="connsiteX14" fmla="*/ 4820591 w 4828239"/>
                <a:gd name="connsiteY14" fmla="*/ 2503848 h 4951702"/>
                <a:gd name="connsiteX15" fmla="*/ 4824496 w 4828239"/>
                <a:gd name="connsiteY15" fmla="*/ 2564050 h 4951702"/>
                <a:gd name="connsiteX16" fmla="*/ 4826221 w 4828239"/>
                <a:gd name="connsiteY16" fmla="*/ 2595013 h 4951702"/>
                <a:gd name="connsiteX17" fmla="*/ 4827492 w 4828239"/>
                <a:gd name="connsiteY17" fmla="*/ 2626522 h 4951702"/>
                <a:gd name="connsiteX18" fmla="*/ 4825767 w 4828239"/>
                <a:gd name="connsiteY18" fmla="*/ 2753462 h 4951702"/>
                <a:gd name="connsiteX19" fmla="*/ 4696465 w 4828239"/>
                <a:gd name="connsiteY19" fmla="*/ 3252055 h 4951702"/>
                <a:gd name="connsiteX20" fmla="*/ 4409077 w 4828239"/>
                <a:gd name="connsiteY20" fmla="*/ 3675464 h 4951702"/>
                <a:gd name="connsiteX21" fmla="*/ 4233920 w 4828239"/>
                <a:gd name="connsiteY21" fmla="*/ 3851983 h 4951702"/>
                <a:gd name="connsiteX22" fmla="*/ 4051318 w 4828239"/>
                <a:gd name="connsiteY22" fmla="*/ 4012430 h 4951702"/>
                <a:gd name="connsiteX23" fmla="*/ 3680392 w 4828239"/>
                <a:gd name="connsiteY23" fmla="*/ 4301543 h 4951702"/>
                <a:gd name="connsiteX24" fmla="*/ 3587048 w 4828239"/>
                <a:gd name="connsiteY24" fmla="*/ 4372096 h 4951702"/>
                <a:gd name="connsiteX25" fmla="*/ 3491161 w 4828239"/>
                <a:gd name="connsiteY25" fmla="*/ 4443103 h 4951702"/>
                <a:gd name="connsiteX26" fmla="*/ 3392914 w 4828239"/>
                <a:gd name="connsiteY26" fmla="*/ 4513202 h 4951702"/>
                <a:gd name="connsiteX27" fmla="*/ 3291579 w 4828239"/>
                <a:gd name="connsiteY27" fmla="*/ 4581303 h 4951702"/>
                <a:gd name="connsiteX28" fmla="*/ 3078830 w 4828239"/>
                <a:gd name="connsiteY28" fmla="*/ 4709153 h 4951702"/>
                <a:gd name="connsiteX29" fmla="*/ 2850010 w 4828239"/>
                <a:gd name="connsiteY29" fmla="*/ 4817842 h 4951702"/>
                <a:gd name="connsiteX30" fmla="*/ 2352052 w 4828239"/>
                <a:gd name="connsiteY30" fmla="*/ 4942876 h 4951702"/>
                <a:gd name="connsiteX31" fmla="*/ 2223840 w 4828239"/>
                <a:gd name="connsiteY31" fmla="*/ 4950958 h 4951702"/>
                <a:gd name="connsiteX32" fmla="*/ 2191787 w 4828239"/>
                <a:gd name="connsiteY32" fmla="*/ 4951684 h 4951702"/>
                <a:gd name="connsiteX33" fmla="*/ 2159825 w 4828239"/>
                <a:gd name="connsiteY33" fmla="*/ 4951503 h 4951702"/>
                <a:gd name="connsiteX34" fmla="*/ 2127953 w 4828239"/>
                <a:gd name="connsiteY34" fmla="*/ 4951139 h 4951702"/>
                <a:gd name="connsiteX35" fmla="*/ 2096990 w 4828239"/>
                <a:gd name="connsiteY35" fmla="*/ 4949959 h 4951702"/>
                <a:gd name="connsiteX36" fmla="*/ 1849646 w 4828239"/>
                <a:gd name="connsiteY36" fmla="*/ 4930255 h 4951702"/>
                <a:gd name="connsiteX37" fmla="*/ 1603845 w 4828239"/>
                <a:gd name="connsiteY37" fmla="*/ 4886852 h 4951702"/>
                <a:gd name="connsiteX38" fmla="*/ 1362403 w 4828239"/>
                <a:gd name="connsiteY38" fmla="*/ 4818841 h 4951702"/>
                <a:gd name="connsiteX39" fmla="*/ 900222 w 4828239"/>
                <a:gd name="connsiteY39" fmla="*/ 4614355 h 4951702"/>
                <a:gd name="connsiteX40" fmla="*/ 510682 w 4828239"/>
                <a:gd name="connsiteY40" fmla="*/ 4296004 h 4951702"/>
                <a:gd name="connsiteX41" fmla="*/ 352778 w 4828239"/>
                <a:gd name="connsiteY41" fmla="*/ 4104412 h 4951702"/>
                <a:gd name="connsiteX42" fmla="*/ 214850 w 4828239"/>
                <a:gd name="connsiteY42" fmla="*/ 3901561 h 4951702"/>
                <a:gd name="connsiteX43" fmla="*/ 182615 w 4828239"/>
                <a:gd name="connsiteY43" fmla="*/ 3849894 h 4951702"/>
                <a:gd name="connsiteX44" fmla="*/ 151833 w 4828239"/>
                <a:gd name="connsiteY44" fmla="*/ 3799772 h 4951702"/>
                <a:gd name="connsiteX45" fmla="*/ 91087 w 4828239"/>
                <a:gd name="connsiteY45" fmla="*/ 3702614 h 4951702"/>
                <a:gd name="connsiteX46" fmla="*/ 0 w 4828239"/>
                <a:gd name="connsiteY46" fmla="*/ 3558952 h 4951702"/>
                <a:gd name="connsiteX47" fmla="*/ 0 w 4828239"/>
                <a:gd name="connsiteY47" fmla="*/ 3152786 h 4951702"/>
                <a:gd name="connsiteX48" fmla="*/ 21078 w 4828239"/>
                <a:gd name="connsiteY48" fmla="*/ 3185589 h 4951702"/>
                <a:gd name="connsiteX49" fmla="*/ 159097 w 4828239"/>
                <a:gd name="connsiteY49" fmla="*/ 3365285 h 4951702"/>
                <a:gd name="connsiteX50" fmla="*/ 308466 w 4828239"/>
                <a:gd name="connsiteY50" fmla="*/ 3546344 h 4951702"/>
                <a:gd name="connsiteX51" fmla="*/ 382742 w 4828239"/>
                <a:gd name="connsiteY51" fmla="*/ 3640869 h 4951702"/>
                <a:gd name="connsiteX52" fmla="*/ 418427 w 4828239"/>
                <a:gd name="connsiteY52" fmla="*/ 3687269 h 4951702"/>
                <a:gd name="connsiteX53" fmla="*/ 453386 w 4828239"/>
                <a:gd name="connsiteY53" fmla="*/ 3731671 h 4951702"/>
                <a:gd name="connsiteX54" fmla="*/ 753758 w 4828239"/>
                <a:gd name="connsiteY54" fmla="*/ 4059829 h 4951702"/>
                <a:gd name="connsiteX55" fmla="*/ 913479 w 4828239"/>
                <a:gd name="connsiteY55" fmla="*/ 4207472 h 4951702"/>
                <a:gd name="connsiteX56" fmla="*/ 1080736 w 4828239"/>
                <a:gd name="connsiteY56" fmla="*/ 4343584 h 4951702"/>
                <a:gd name="connsiteX57" fmla="*/ 1454385 w 4828239"/>
                <a:gd name="connsiteY57" fmla="*/ 4558875 h 4951702"/>
                <a:gd name="connsiteX58" fmla="*/ 1663411 w 4828239"/>
                <a:gd name="connsiteY58" fmla="*/ 4619712 h 4951702"/>
                <a:gd name="connsiteX59" fmla="*/ 1716984 w 4828239"/>
                <a:gd name="connsiteY59" fmla="*/ 4630427 h 4951702"/>
                <a:gd name="connsiteX60" fmla="*/ 1771011 w 4828239"/>
                <a:gd name="connsiteY60" fmla="*/ 4639417 h 4951702"/>
                <a:gd name="connsiteX61" fmla="*/ 1880064 w 4828239"/>
                <a:gd name="connsiteY61" fmla="*/ 4652311 h 4951702"/>
                <a:gd name="connsiteX62" fmla="*/ 1934909 w 4828239"/>
                <a:gd name="connsiteY62" fmla="*/ 4656487 h 4951702"/>
                <a:gd name="connsiteX63" fmla="*/ 1989935 w 4828239"/>
                <a:gd name="connsiteY63" fmla="*/ 4659393 h 4951702"/>
                <a:gd name="connsiteX64" fmla="*/ 2045142 w 4828239"/>
                <a:gd name="connsiteY64" fmla="*/ 4660664 h 4951702"/>
                <a:gd name="connsiteX65" fmla="*/ 2100440 w 4828239"/>
                <a:gd name="connsiteY65" fmla="*/ 4660392 h 4951702"/>
                <a:gd name="connsiteX66" fmla="*/ 2128135 w 4828239"/>
                <a:gd name="connsiteY66" fmla="*/ 4660119 h 4951702"/>
                <a:gd name="connsiteX67" fmla="*/ 2154831 w 4828239"/>
                <a:gd name="connsiteY67" fmla="*/ 4658939 h 4951702"/>
                <a:gd name="connsiteX68" fmla="*/ 2181436 w 4828239"/>
                <a:gd name="connsiteY68" fmla="*/ 4657577 h 4951702"/>
                <a:gd name="connsiteX69" fmla="*/ 2207950 w 4828239"/>
                <a:gd name="connsiteY69" fmla="*/ 4655398 h 4951702"/>
                <a:gd name="connsiteX70" fmla="*/ 2313098 w 4828239"/>
                <a:gd name="connsiteY70" fmla="*/ 4642413 h 4951702"/>
                <a:gd name="connsiteX71" fmla="*/ 2713625 w 4828239"/>
                <a:gd name="connsiteY71" fmla="*/ 4510932 h 4951702"/>
                <a:gd name="connsiteX72" fmla="*/ 3083643 w 4828239"/>
                <a:gd name="connsiteY72" fmla="*/ 4280386 h 4951702"/>
                <a:gd name="connsiteX73" fmla="*/ 3173355 w 4828239"/>
                <a:gd name="connsiteY73" fmla="*/ 4212648 h 4951702"/>
                <a:gd name="connsiteX74" fmla="*/ 3263067 w 4828239"/>
                <a:gd name="connsiteY74" fmla="*/ 4142640 h 4951702"/>
                <a:gd name="connsiteX75" fmla="*/ 3444762 w 4828239"/>
                <a:gd name="connsiteY75" fmla="*/ 3997357 h 4951702"/>
                <a:gd name="connsiteX76" fmla="*/ 3818229 w 4828239"/>
                <a:gd name="connsiteY76" fmla="*/ 3716144 h 4951702"/>
                <a:gd name="connsiteX77" fmla="*/ 4166182 w 4828239"/>
                <a:gd name="connsiteY77" fmla="*/ 3436474 h 4951702"/>
                <a:gd name="connsiteX78" fmla="*/ 4444399 w 4828239"/>
                <a:gd name="connsiteY78" fmla="*/ 3115943 h 4951702"/>
                <a:gd name="connsiteX79" fmla="*/ 4539196 w 4828239"/>
                <a:gd name="connsiteY79" fmla="*/ 2929618 h 4951702"/>
                <a:gd name="connsiteX80" fmla="*/ 4596946 w 4828239"/>
                <a:gd name="connsiteY80" fmla="*/ 2726040 h 4951702"/>
                <a:gd name="connsiteX81" fmla="*/ 4612927 w 4828239"/>
                <a:gd name="connsiteY81" fmla="*/ 2619257 h 4951702"/>
                <a:gd name="connsiteX82" fmla="*/ 4615561 w 4828239"/>
                <a:gd name="connsiteY82" fmla="*/ 2592198 h 4951702"/>
                <a:gd name="connsiteX83" fmla="*/ 4617558 w 4828239"/>
                <a:gd name="connsiteY83" fmla="*/ 2564595 h 4951702"/>
                <a:gd name="connsiteX84" fmla="*/ 4620464 w 4828239"/>
                <a:gd name="connsiteY84" fmla="*/ 2507571 h 4951702"/>
                <a:gd name="connsiteX85" fmla="*/ 4615470 w 4828239"/>
                <a:gd name="connsiteY85" fmla="*/ 2279568 h 4951702"/>
                <a:gd name="connsiteX86" fmla="*/ 4583416 w 4828239"/>
                <a:gd name="connsiteY86" fmla="*/ 2054379 h 4951702"/>
                <a:gd name="connsiteX87" fmla="*/ 4529026 w 4828239"/>
                <a:gd name="connsiteY87" fmla="*/ 1834639 h 4951702"/>
                <a:gd name="connsiteX88" fmla="*/ 4388556 w 4828239"/>
                <a:gd name="connsiteY88" fmla="*/ 1408324 h 4951702"/>
                <a:gd name="connsiteX89" fmla="*/ 4292851 w 4828239"/>
                <a:gd name="connsiteY89" fmla="*/ 1205927 h 4951702"/>
                <a:gd name="connsiteX90" fmla="*/ 4264975 w 4828239"/>
                <a:gd name="connsiteY90" fmla="*/ 1157439 h 4951702"/>
                <a:gd name="connsiteX91" fmla="*/ 4235646 w 4828239"/>
                <a:gd name="connsiteY91" fmla="*/ 1109859 h 4951702"/>
                <a:gd name="connsiteX92" fmla="*/ 4204591 w 4828239"/>
                <a:gd name="connsiteY92" fmla="*/ 1063368 h 4951702"/>
                <a:gd name="connsiteX93" fmla="*/ 4172175 w 4828239"/>
                <a:gd name="connsiteY93" fmla="*/ 1017876 h 4951702"/>
                <a:gd name="connsiteX94" fmla="*/ 3865265 w 4828239"/>
                <a:gd name="connsiteY94" fmla="*/ 697618 h 4951702"/>
                <a:gd name="connsiteX95" fmla="*/ 3495792 w 4828239"/>
                <a:gd name="connsiteY95" fmla="*/ 456267 h 4951702"/>
                <a:gd name="connsiteX96" fmla="*/ 3080011 w 4828239"/>
                <a:gd name="connsiteY96" fmla="*/ 304719 h 4951702"/>
                <a:gd name="connsiteX97" fmla="*/ 2638805 w 4828239"/>
                <a:gd name="connsiteY97" fmla="*/ 241884 h 4951702"/>
                <a:gd name="connsiteX98" fmla="*/ 2191696 w 4828239"/>
                <a:gd name="connsiteY98" fmla="*/ 257865 h 4951702"/>
                <a:gd name="connsiteX99" fmla="*/ 1752851 w 4828239"/>
                <a:gd name="connsiteY99" fmla="*/ 350120 h 4951702"/>
                <a:gd name="connsiteX100" fmla="*/ 1333074 w 4828239"/>
                <a:gd name="connsiteY100" fmla="*/ 510657 h 4951702"/>
                <a:gd name="connsiteX101" fmla="*/ 582960 w 4828239"/>
                <a:gd name="connsiteY101" fmla="*/ 1003893 h 4951702"/>
                <a:gd name="connsiteX102" fmla="*/ 276322 w 4828239"/>
                <a:gd name="connsiteY102" fmla="*/ 1333049 h 4951702"/>
                <a:gd name="connsiteX103" fmla="*/ 33882 w 4828239"/>
                <a:gd name="connsiteY103" fmla="*/ 1711057 h 4951702"/>
                <a:gd name="connsiteX104" fmla="*/ 0 w 4828239"/>
                <a:gd name="connsiteY104" fmla="*/ 1785501 h 4951702"/>
                <a:gd name="connsiteX105" fmla="*/ 0 w 4828239"/>
                <a:gd name="connsiteY105" fmla="*/ 1377082 h 4951702"/>
                <a:gd name="connsiteX106" fmla="*/ 111188 w 4828239"/>
                <a:gd name="connsiteY106" fmla="*/ 1208333 h 4951702"/>
                <a:gd name="connsiteX107" fmla="*/ 431321 w 4828239"/>
                <a:gd name="connsiteY107" fmla="*/ 841539 h 4951702"/>
                <a:gd name="connsiteX108" fmla="*/ 807876 w 4828239"/>
                <a:gd name="connsiteY108" fmla="*/ 533448 h 4951702"/>
                <a:gd name="connsiteX109" fmla="*/ 1228743 w 4828239"/>
                <a:gd name="connsiteY109" fmla="*/ 288828 h 4951702"/>
                <a:gd name="connsiteX110" fmla="*/ 2163003 w 4828239"/>
                <a:gd name="connsiteY110" fmla="*/ 19056 h 4951702"/>
                <a:gd name="connsiteX111" fmla="*/ 2407249 w 4828239"/>
                <a:gd name="connsiteY111" fmla="*/ 1168 h 495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828239" h="4951702">
                  <a:moveTo>
                    <a:pt x="2407249" y="1168"/>
                  </a:moveTo>
                  <a:cubicBezTo>
                    <a:pt x="2488914" y="-1193"/>
                    <a:pt x="2570658" y="33"/>
                    <a:pt x="2651971" y="4800"/>
                  </a:cubicBezTo>
                  <a:cubicBezTo>
                    <a:pt x="2814869" y="14698"/>
                    <a:pt x="2977677" y="38942"/>
                    <a:pt x="3136762" y="80075"/>
                  </a:cubicBezTo>
                  <a:cubicBezTo>
                    <a:pt x="3295846" y="121117"/>
                    <a:pt x="3451209" y="179231"/>
                    <a:pt x="3598035" y="254778"/>
                  </a:cubicBezTo>
                  <a:cubicBezTo>
                    <a:pt x="3744680" y="330325"/>
                    <a:pt x="3883516" y="422670"/>
                    <a:pt x="4006734" y="532540"/>
                  </a:cubicBezTo>
                  <a:cubicBezTo>
                    <a:pt x="4130043" y="642320"/>
                    <a:pt x="4238460" y="767354"/>
                    <a:pt x="4333530" y="900560"/>
                  </a:cubicBezTo>
                  <a:lnTo>
                    <a:pt x="4368761" y="950864"/>
                  </a:lnTo>
                  <a:lnTo>
                    <a:pt x="4402539" y="1002077"/>
                  </a:lnTo>
                  <a:cubicBezTo>
                    <a:pt x="4413436" y="1019329"/>
                    <a:pt x="4424604" y="1036491"/>
                    <a:pt x="4435319" y="1053834"/>
                  </a:cubicBezTo>
                  <a:lnTo>
                    <a:pt x="4466918" y="1106317"/>
                  </a:lnTo>
                  <a:cubicBezTo>
                    <a:pt x="4508233" y="1176779"/>
                    <a:pt x="4547187" y="1248604"/>
                    <a:pt x="4582327" y="1322244"/>
                  </a:cubicBezTo>
                  <a:cubicBezTo>
                    <a:pt x="4652789" y="1469524"/>
                    <a:pt x="4707088" y="1624523"/>
                    <a:pt x="4740322" y="1783517"/>
                  </a:cubicBezTo>
                  <a:cubicBezTo>
                    <a:pt x="4756848" y="1863060"/>
                    <a:pt x="4768380" y="1943238"/>
                    <a:pt x="4777370" y="2023507"/>
                  </a:cubicBezTo>
                  <a:cubicBezTo>
                    <a:pt x="4786540" y="2103685"/>
                    <a:pt x="4793895" y="2183772"/>
                    <a:pt x="4801432" y="2263678"/>
                  </a:cubicBezTo>
                  <a:cubicBezTo>
                    <a:pt x="4808605" y="2343674"/>
                    <a:pt x="4814961" y="2423670"/>
                    <a:pt x="4820591" y="2503848"/>
                  </a:cubicBezTo>
                  <a:lnTo>
                    <a:pt x="4824496" y="2564050"/>
                  </a:lnTo>
                  <a:cubicBezTo>
                    <a:pt x="4825222" y="2573947"/>
                    <a:pt x="4825676" y="2584571"/>
                    <a:pt x="4826221" y="2595013"/>
                  </a:cubicBezTo>
                  <a:cubicBezTo>
                    <a:pt x="4826766" y="2605455"/>
                    <a:pt x="4827311" y="2615989"/>
                    <a:pt x="4827492" y="2626522"/>
                  </a:cubicBezTo>
                  <a:cubicBezTo>
                    <a:pt x="4828854" y="2668563"/>
                    <a:pt x="4828400" y="2710967"/>
                    <a:pt x="4825767" y="2753462"/>
                  </a:cubicBezTo>
                  <a:cubicBezTo>
                    <a:pt x="4815960" y="2923534"/>
                    <a:pt x="4770287" y="3094877"/>
                    <a:pt x="4696465" y="3252055"/>
                  </a:cubicBezTo>
                  <a:cubicBezTo>
                    <a:pt x="4622825" y="3409687"/>
                    <a:pt x="4521308" y="3551156"/>
                    <a:pt x="4409077" y="3675464"/>
                  </a:cubicBezTo>
                  <a:cubicBezTo>
                    <a:pt x="4352961" y="3737845"/>
                    <a:pt x="4294031" y="3796321"/>
                    <a:pt x="4233920" y="3851983"/>
                  </a:cubicBezTo>
                  <a:cubicBezTo>
                    <a:pt x="4173809" y="3907645"/>
                    <a:pt x="4112882" y="3961218"/>
                    <a:pt x="4051318" y="4012430"/>
                  </a:cubicBezTo>
                  <a:cubicBezTo>
                    <a:pt x="3928463" y="4115308"/>
                    <a:pt x="3802884" y="4209107"/>
                    <a:pt x="3680392" y="4301543"/>
                  </a:cubicBezTo>
                  <a:lnTo>
                    <a:pt x="3587048" y="4372096"/>
                  </a:lnTo>
                  <a:cubicBezTo>
                    <a:pt x="3555449" y="4395795"/>
                    <a:pt x="3523578" y="4419676"/>
                    <a:pt x="3491161" y="4443103"/>
                  </a:cubicBezTo>
                  <a:cubicBezTo>
                    <a:pt x="3458836" y="4466621"/>
                    <a:pt x="3426147" y="4490047"/>
                    <a:pt x="3392914" y="4513202"/>
                  </a:cubicBezTo>
                  <a:cubicBezTo>
                    <a:pt x="3359590" y="4536175"/>
                    <a:pt x="3325993" y="4558966"/>
                    <a:pt x="3291579" y="4581303"/>
                  </a:cubicBezTo>
                  <a:cubicBezTo>
                    <a:pt x="3223114" y="4626069"/>
                    <a:pt x="3152471" y="4669472"/>
                    <a:pt x="3078830" y="4709153"/>
                  </a:cubicBezTo>
                  <a:cubicBezTo>
                    <a:pt x="3005281" y="4749014"/>
                    <a:pt x="2929189" y="4786061"/>
                    <a:pt x="2850010" y="4817842"/>
                  </a:cubicBezTo>
                  <a:cubicBezTo>
                    <a:pt x="2692378" y="4882312"/>
                    <a:pt x="2523032" y="4925806"/>
                    <a:pt x="2352052" y="4942876"/>
                  </a:cubicBezTo>
                  <a:cubicBezTo>
                    <a:pt x="2309285" y="4946963"/>
                    <a:pt x="2266517" y="4950050"/>
                    <a:pt x="2223840" y="4950958"/>
                  </a:cubicBezTo>
                  <a:lnTo>
                    <a:pt x="2191787" y="4951684"/>
                  </a:lnTo>
                  <a:cubicBezTo>
                    <a:pt x="2181163" y="4951775"/>
                    <a:pt x="2170449" y="4951503"/>
                    <a:pt x="2159825" y="4951503"/>
                  </a:cubicBezTo>
                  <a:lnTo>
                    <a:pt x="2127953" y="4951139"/>
                  </a:lnTo>
                  <a:lnTo>
                    <a:pt x="2096990" y="4949959"/>
                  </a:lnTo>
                  <a:cubicBezTo>
                    <a:pt x="2014542" y="4947326"/>
                    <a:pt x="1931912" y="4940788"/>
                    <a:pt x="1849646" y="4930255"/>
                  </a:cubicBezTo>
                  <a:cubicBezTo>
                    <a:pt x="1767288" y="4920267"/>
                    <a:pt x="1685113" y="4905920"/>
                    <a:pt x="1603845" y="4886852"/>
                  </a:cubicBezTo>
                  <a:cubicBezTo>
                    <a:pt x="1522668" y="4867601"/>
                    <a:pt x="1442127" y="4844811"/>
                    <a:pt x="1362403" y="4818841"/>
                  </a:cubicBezTo>
                  <a:cubicBezTo>
                    <a:pt x="1203228" y="4766449"/>
                    <a:pt x="1045868" y="4701253"/>
                    <a:pt x="900222" y="4614355"/>
                  </a:cubicBezTo>
                  <a:cubicBezTo>
                    <a:pt x="754485" y="4527639"/>
                    <a:pt x="624366" y="4417678"/>
                    <a:pt x="510682" y="4296004"/>
                  </a:cubicBezTo>
                  <a:cubicBezTo>
                    <a:pt x="453568" y="4235258"/>
                    <a:pt x="401629" y="4170607"/>
                    <a:pt x="352778" y="4104412"/>
                  </a:cubicBezTo>
                  <a:cubicBezTo>
                    <a:pt x="304199" y="4037945"/>
                    <a:pt x="257980" y="3970479"/>
                    <a:pt x="214850" y="3901561"/>
                  </a:cubicBezTo>
                  <a:cubicBezTo>
                    <a:pt x="203772" y="3884490"/>
                    <a:pt x="193330" y="3867147"/>
                    <a:pt x="182615" y="3849894"/>
                  </a:cubicBezTo>
                  <a:lnTo>
                    <a:pt x="151833" y="3799772"/>
                  </a:lnTo>
                  <a:cubicBezTo>
                    <a:pt x="132129" y="3767356"/>
                    <a:pt x="111699" y="3735212"/>
                    <a:pt x="91087" y="3702614"/>
                  </a:cubicBezTo>
                  <a:lnTo>
                    <a:pt x="0" y="3558952"/>
                  </a:lnTo>
                  <a:lnTo>
                    <a:pt x="0" y="3152786"/>
                  </a:lnTo>
                  <a:lnTo>
                    <a:pt x="21078" y="3185589"/>
                  </a:lnTo>
                  <a:cubicBezTo>
                    <a:pt x="63392" y="3246607"/>
                    <a:pt x="110427" y="3305810"/>
                    <a:pt x="159097" y="3365285"/>
                  </a:cubicBezTo>
                  <a:cubicBezTo>
                    <a:pt x="207767" y="3424851"/>
                    <a:pt x="258616" y="3484417"/>
                    <a:pt x="308466" y="3546344"/>
                  </a:cubicBezTo>
                  <a:cubicBezTo>
                    <a:pt x="333437" y="3577217"/>
                    <a:pt x="358135" y="3608816"/>
                    <a:pt x="382742" y="3640869"/>
                  </a:cubicBezTo>
                  <a:lnTo>
                    <a:pt x="418427" y="3687269"/>
                  </a:lnTo>
                  <a:cubicBezTo>
                    <a:pt x="430141" y="3702069"/>
                    <a:pt x="441309" y="3717233"/>
                    <a:pt x="453386" y="3731671"/>
                  </a:cubicBezTo>
                  <a:cubicBezTo>
                    <a:pt x="547638" y="3849168"/>
                    <a:pt x="649881" y="3957313"/>
                    <a:pt x="753758" y="4059829"/>
                  </a:cubicBezTo>
                  <a:cubicBezTo>
                    <a:pt x="805970" y="4110859"/>
                    <a:pt x="859089" y="4160164"/>
                    <a:pt x="913479" y="4207472"/>
                  </a:cubicBezTo>
                  <a:cubicBezTo>
                    <a:pt x="967869" y="4254780"/>
                    <a:pt x="1023258" y="4300544"/>
                    <a:pt x="1080736" y="4343584"/>
                  </a:cubicBezTo>
                  <a:cubicBezTo>
                    <a:pt x="1195237" y="4429846"/>
                    <a:pt x="1318727" y="4506937"/>
                    <a:pt x="1454385" y="4558875"/>
                  </a:cubicBezTo>
                  <a:cubicBezTo>
                    <a:pt x="1522033" y="4584845"/>
                    <a:pt x="1592132" y="4604730"/>
                    <a:pt x="1663411" y="4619712"/>
                  </a:cubicBezTo>
                  <a:cubicBezTo>
                    <a:pt x="1681299" y="4623254"/>
                    <a:pt x="1699006" y="4627340"/>
                    <a:pt x="1716984" y="4630427"/>
                  </a:cubicBezTo>
                  <a:lnTo>
                    <a:pt x="1771011" y="4639417"/>
                  </a:lnTo>
                  <a:cubicBezTo>
                    <a:pt x="1807241" y="4644229"/>
                    <a:pt x="1843471" y="4649314"/>
                    <a:pt x="1880064" y="4652311"/>
                  </a:cubicBezTo>
                  <a:cubicBezTo>
                    <a:pt x="1898316" y="4654036"/>
                    <a:pt x="1916567" y="4655670"/>
                    <a:pt x="1934909" y="4656487"/>
                  </a:cubicBezTo>
                  <a:cubicBezTo>
                    <a:pt x="1953251" y="4657395"/>
                    <a:pt x="1971502" y="4658848"/>
                    <a:pt x="1989935" y="4659393"/>
                  </a:cubicBezTo>
                  <a:lnTo>
                    <a:pt x="2045142" y="4660664"/>
                  </a:lnTo>
                  <a:cubicBezTo>
                    <a:pt x="2063484" y="4661118"/>
                    <a:pt x="2082008" y="4660482"/>
                    <a:pt x="2100440" y="4660392"/>
                  </a:cubicBezTo>
                  <a:lnTo>
                    <a:pt x="2128135" y="4660119"/>
                  </a:lnTo>
                  <a:cubicBezTo>
                    <a:pt x="2137124" y="4659847"/>
                    <a:pt x="2145932" y="4659302"/>
                    <a:pt x="2154831" y="4658939"/>
                  </a:cubicBezTo>
                  <a:cubicBezTo>
                    <a:pt x="2163729" y="4658485"/>
                    <a:pt x="2172628" y="4658212"/>
                    <a:pt x="2181436" y="4657577"/>
                  </a:cubicBezTo>
                  <a:lnTo>
                    <a:pt x="2207950" y="4655398"/>
                  </a:lnTo>
                  <a:cubicBezTo>
                    <a:pt x="2243272" y="4652583"/>
                    <a:pt x="2278321" y="4647861"/>
                    <a:pt x="2313098" y="4642413"/>
                  </a:cubicBezTo>
                  <a:cubicBezTo>
                    <a:pt x="2452298" y="4619349"/>
                    <a:pt x="2586139" y="4574221"/>
                    <a:pt x="2713625" y="4510932"/>
                  </a:cubicBezTo>
                  <a:cubicBezTo>
                    <a:pt x="2841565" y="4448369"/>
                    <a:pt x="2963330" y="4368282"/>
                    <a:pt x="3083643" y="4280386"/>
                  </a:cubicBezTo>
                  <a:cubicBezTo>
                    <a:pt x="3113698" y="4258503"/>
                    <a:pt x="3143572" y="4235712"/>
                    <a:pt x="3173355" y="4212648"/>
                  </a:cubicBezTo>
                  <a:cubicBezTo>
                    <a:pt x="3203319" y="4189675"/>
                    <a:pt x="3233193" y="4166339"/>
                    <a:pt x="3263067" y="4142640"/>
                  </a:cubicBezTo>
                  <a:lnTo>
                    <a:pt x="3444762" y="3997357"/>
                  </a:lnTo>
                  <a:cubicBezTo>
                    <a:pt x="3569432" y="3898473"/>
                    <a:pt x="3695284" y="3806401"/>
                    <a:pt x="3818229" y="3716144"/>
                  </a:cubicBezTo>
                  <a:cubicBezTo>
                    <a:pt x="3941084" y="3625886"/>
                    <a:pt x="4059309" y="3534721"/>
                    <a:pt x="4166182" y="3436474"/>
                  </a:cubicBezTo>
                  <a:cubicBezTo>
                    <a:pt x="4273056" y="3338408"/>
                    <a:pt x="4369578" y="3233895"/>
                    <a:pt x="4444399" y="3115943"/>
                  </a:cubicBezTo>
                  <a:cubicBezTo>
                    <a:pt x="4481809" y="3057013"/>
                    <a:pt x="4513772" y="2994905"/>
                    <a:pt x="4539196" y="2929618"/>
                  </a:cubicBezTo>
                  <a:cubicBezTo>
                    <a:pt x="4564802" y="2864422"/>
                    <a:pt x="4583235" y="2796139"/>
                    <a:pt x="4596946" y="2726040"/>
                  </a:cubicBezTo>
                  <a:cubicBezTo>
                    <a:pt x="4603756" y="2690991"/>
                    <a:pt x="4609204" y="2655306"/>
                    <a:pt x="4612927" y="2619257"/>
                  </a:cubicBezTo>
                  <a:cubicBezTo>
                    <a:pt x="4614017" y="2610268"/>
                    <a:pt x="4614743" y="2601188"/>
                    <a:pt x="4615561" y="2592198"/>
                  </a:cubicBezTo>
                  <a:cubicBezTo>
                    <a:pt x="4616287" y="2583118"/>
                    <a:pt x="4617195" y="2574220"/>
                    <a:pt x="4617558" y="2564595"/>
                  </a:cubicBezTo>
                  <a:lnTo>
                    <a:pt x="4620464" y="2507571"/>
                  </a:lnTo>
                  <a:cubicBezTo>
                    <a:pt x="4623097" y="2431479"/>
                    <a:pt x="4621462" y="2355297"/>
                    <a:pt x="4615470" y="2279568"/>
                  </a:cubicBezTo>
                  <a:cubicBezTo>
                    <a:pt x="4609658" y="2203748"/>
                    <a:pt x="4598490" y="2128564"/>
                    <a:pt x="4583416" y="2054379"/>
                  </a:cubicBezTo>
                  <a:cubicBezTo>
                    <a:pt x="4568162" y="1980194"/>
                    <a:pt x="4549094" y="1907008"/>
                    <a:pt x="4529026" y="1834639"/>
                  </a:cubicBezTo>
                  <a:cubicBezTo>
                    <a:pt x="4488983" y="1689810"/>
                    <a:pt x="4444762" y="1546888"/>
                    <a:pt x="4388556" y="1408324"/>
                  </a:cubicBezTo>
                  <a:cubicBezTo>
                    <a:pt x="4360407" y="1339133"/>
                    <a:pt x="4328990" y="1271213"/>
                    <a:pt x="4292851" y="1205927"/>
                  </a:cubicBezTo>
                  <a:cubicBezTo>
                    <a:pt x="4284043" y="1189492"/>
                    <a:pt x="4274327" y="1173511"/>
                    <a:pt x="4264975" y="1157439"/>
                  </a:cubicBezTo>
                  <a:cubicBezTo>
                    <a:pt x="4255350" y="1141458"/>
                    <a:pt x="4245361" y="1125749"/>
                    <a:pt x="4235646" y="1109859"/>
                  </a:cubicBezTo>
                  <a:lnTo>
                    <a:pt x="4204591" y="1063368"/>
                  </a:lnTo>
                  <a:lnTo>
                    <a:pt x="4172175" y="1017876"/>
                  </a:lnTo>
                  <a:cubicBezTo>
                    <a:pt x="4083462" y="898290"/>
                    <a:pt x="3979312" y="791326"/>
                    <a:pt x="3865265" y="697618"/>
                  </a:cubicBezTo>
                  <a:cubicBezTo>
                    <a:pt x="3751490" y="603638"/>
                    <a:pt x="3627909" y="521917"/>
                    <a:pt x="3495792" y="456267"/>
                  </a:cubicBezTo>
                  <a:cubicBezTo>
                    <a:pt x="3363766" y="390436"/>
                    <a:pt x="3224022" y="339950"/>
                    <a:pt x="3080011" y="304719"/>
                  </a:cubicBezTo>
                  <a:cubicBezTo>
                    <a:pt x="2935999" y="269397"/>
                    <a:pt x="2787992" y="249057"/>
                    <a:pt x="2638805" y="241884"/>
                  </a:cubicBezTo>
                  <a:cubicBezTo>
                    <a:pt x="2489345" y="234347"/>
                    <a:pt x="2340067" y="239341"/>
                    <a:pt x="2191696" y="257865"/>
                  </a:cubicBezTo>
                  <a:cubicBezTo>
                    <a:pt x="2043417" y="276479"/>
                    <a:pt x="1896500" y="307624"/>
                    <a:pt x="1752851" y="350120"/>
                  </a:cubicBezTo>
                  <a:cubicBezTo>
                    <a:pt x="1609112" y="392433"/>
                    <a:pt x="1468914" y="447187"/>
                    <a:pt x="1333074" y="510657"/>
                  </a:cubicBezTo>
                  <a:cubicBezTo>
                    <a:pt x="1060578" y="636236"/>
                    <a:pt x="806151" y="802767"/>
                    <a:pt x="582960" y="1003893"/>
                  </a:cubicBezTo>
                  <a:cubicBezTo>
                    <a:pt x="471728" y="1104774"/>
                    <a:pt x="368668" y="1214825"/>
                    <a:pt x="276322" y="1333049"/>
                  </a:cubicBezTo>
                  <a:cubicBezTo>
                    <a:pt x="183795" y="1451092"/>
                    <a:pt x="102164" y="1577669"/>
                    <a:pt x="33882" y="1711057"/>
                  </a:cubicBezTo>
                  <a:lnTo>
                    <a:pt x="0" y="1785501"/>
                  </a:lnTo>
                  <a:lnTo>
                    <a:pt x="0" y="1377082"/>
                  </a:lnTo>
                  <a:lnTo>
                    <a:pt x="111188" y="1208333"/>
                  </a:lnTo>
                  <a:cubicBezTo>
                    <a:pt x="206927" y="1076920"/>
                    <a:pt x="314732" y="954315"/>
                    <a:pt x="431321" y="841539"/>
                  </a:cubicBezTo>
                  <a:cubicBezTo>
                    <a:pt x="548183" y="728763"/>
                    <a:pt x="674488" y="625885"/>
                    <a:pt x="807876" y="533448"/>
                  </a:cubicBezTo>
                  <a:cubicBezTo>
                    <a:pt x="941446" y="441103"/>
                    <a:pt x="1082007" y="358837"/>
                    <a:pt x="1228743" y="288828"/>
                  </a:cubicBezTo>
                  <a:cubicBezTo>
                    <a:pt x="1522578" y="149811"/>
                    <a:pt x="1838931" y="57919"/>
                    <a:pt x="2163003" y="19056"/>
                  </a:cubicBezTo>
                  <a:cubicBezTo>
                    <a:pt x="2243998" y="9477"/>
                    <a:pt x="2325584" y="3529"/>
                    <a:pt x="2407249" y="116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B2935CA6-94DE-46EF-8BB1-9DB074B6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544811 h 4884231"/>
                <a:gd name="connsiteX1" fmla="*/ 1694919 w 4814598"/>
                <a:gd name="connsiteY1" fmla="*/ 709526 h 4884231"/>
                <a:gd name="connsiteX2" fmla="*/ 932184 w 4814598"/>
                <a:gd name="connsiteY2" fmla="*/ 1163171 h 4884231"/>
                <a:gd name="connsiteX3" fmla="*/ 407894 w 4814598"/>
                <a:gd name="connsiteY3" fmla="*/ 1812768 h 4884231"/>
                <a:gd name="connsiteX4" fmla="*/ 220025 w 4814598"/>
                <a:gd name="connsiteY4" fmla="*/ 2558977 h 4884231"/>
                <a:gd name="connsiteX5" fmla="*/ 530204 w 4814598"/>
                <a:gd name="connsiteY5" fmla="*/ 3236995 h 4884231"/>
                <a:gd name="connsiteX6" fmla="*/ 697098 w 4814598"/>
                <a:gd name="connsiteY6" fmla="*/ 3471717 h 4884231"/>
                <a:gd name="connsiteX7" fmla="*/ 1333800 w 4814598"/>
                <a:gd name="connsiteY7" fmla="*/ 4121677 h 4884231"/>
                <a:gd name="connsiteX8" fmla="*/ 2170902 w 4814598"/>
                <a:gd name="connsiteY8" fmla="*/ 4339420 h 4884231"/>
                <a:gd name="connsiteX9" fmla="*/ 2709357 w 4814598"/>
                <a:gd name="connsiteY9" fmla="*/ 4200765 h 4884231"/>
                <a:gd name="connsiteX10" fmla="*/ 3290852 w 4814598"/>
                <a:gd name="connsiteY10" fmla="*/ 3800420 h 4884231"/>
                <a:gd name="connsiteX11" fmla="*/ 3434410 w 4814598"/>
                <a:gd name="connsiteY11" fmla="*/ 3689188 h 4884231"/>
                <a:gd name="connsiteX12" fmla="*/ 4069660 w 4814598"/>
                <a:gd name="connsiteY12" fmla="*/ 3124945 h 4884231"/>
                <a:gd name="connsiteX13" fmla="*/ 4269787 w 4814598"/>
                <a:gd name="connsiteY13" fmla="*/ 2558977 h 4884231"/>
                <a:gd name="connsiteX14" fmla="*/ 3797526 w 4814598"/>
                <a:gd name="connsiteY14" fmla="*/ 1099701 h 4884231"/>
                <a:gd name="connsiteX15" fmla="*/ 3273691 w 4814598"/>
                <a:gd name="connsiteY15" fmla="*/ 695179 h 4884231"/>
                <a:gd name="connsiteX16" fmla="*/ 2550817 w 4814598"/>
                <a:gd name="connsiteY16" fmla="*/ 544811 h 4884231"/>
                <a:gd name="connsiteX17" fmla="*/ 2550817 w 4814598"/>
                <a:gd name="connsiteY17" fmla="*/ 0 h 4884231"/>
                <a:gd name="connsiteX18" fmla="*/ 4814598 w 4814598"/>
                <a:gd name="connsiteY18" fmla="*/ 2558977 h 4884231"/>
                <a:gd name="connsiteX19" fmla="*/ 3626365 w 4814598"/>
                <a:gd name="connsiteY19" fmla="*/ 4229640 h 4884231"/>
                <a:gd name="connsiteX20" fmla="*/ 2170902 w 4814598"/>
                <a:gd name="connsiteY20" fmla="*/ 4884231 h 4884231"/>
                <a:gd name="connsiteX21" fmla="*/ 246267 w 4814598"/>
                <a:gd name="connsiteY21" fmla="*/ 3777538 h 4884231"/>
                <a:gd name="connsiteX22" fmla="*/ 40127 w 4814598"/>
                <a:gd name="connsiteY22" fmla="*/ 3489366 h 4884231"/>
                <a:gd name="connsiteX23" fmla="*/ 0 w 4814598"/>
                <a:gd name="connsiteY23" fmla="*/ 3432245 h 4884231"/>
                <a:gd name="connsiteX24" fmla="*/ 0 w 4814598"/>
                <a:gd name="connsiteY24" fmla="*/ 1432577 h 4884231"/>
                <a:gd name="connsiteX25" fmla="*/ 54624 w 4814598"/>
                <a:gd name="connsiteY25" fmla="*/ 1339196 h 4884231"/>
                <a:gd name="connsiteX26" fmla="*/ 2550817 w 4814598"/>
                <a:gd name="connsiteY26"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4598" h="4884231">
                  <a:moveTo>
                    <a:pt x="2550817" y="544811"/>
                  </a:moveTo>
                  <a:cubicBezTo>
                    <a:pt x="2270966" y="544811"/>
                    <a:pt x="1974952" y="601744"/>
                    <a:pt x="1694919" y="709526"/>
                  </a:cubicBezTo>
                  <a:cubicBezTo>
                    <a:pt x="1417883" y="816127"/>
                    <a:pt x="1154103" y="973032"/>
                    <a:pt x="932184" y="1163171"/>
                  </a:cubicBezTo>
                  <a:cubicBezTo>
                    <a:pt x="710536" y="1353038"/>
                    <a:pt x="529296" y="1577682"/>
                    <a:pt x="407894" y="1812768"/>
                  </a:cubicBezTo>
                  <a:cubicBezTo>
                    <a:pt x="283223" y="2054210"/>
                    <a:pt x="220025" y="2305277"/>
                    <a:pt x="220025" y="2558977"/>
                  </a:cubicBezTo>
                  <a:cubicBezTo>
                    <a:pt x="220025" y="2801418"/>
                    <a:pt x="315095" y="2942070"/>
                    <a:pt x="530204" y="3236995"/>
                  </a:cubicBezTo>
                  <a:cubicBezTo>
                    <a:pt x="584050" y="3310817"/>
                    <a:pt x="639711" y="3387181"/>
                    <a:pt x="697098" y="3471717"/>
                  </a:cubicBezTo>
                  <a:cubicBezTo>
                    <a:pt x="900040" y="3770818"/>
                    <a:pt x="1108249" y="3983476"/>
                    <a:pt x="1333800" y="4121677"/>
                  </a:cubicBezTo>
                  <a:cubicBezTo>
                    <a:pt x="1572882" y="4268231"/>
                    <a:pt x="1846740" y="4339420"/>
                    <a:pt x="2170902" y="4339420"/>
                  </a:cubicBezTo>
                  <a:cubicBezTo>
                    <a:pt x="2354867" y="4339420"/>
                    <a:pt x="2525938" y="4295381"/>
                    <a:pt x="2709357" y="4200765"/>
                  </a:cubicBezTo>
                  <a:cubicBezTo>
                    <a:pt x="2897680" y="4103607"/>
                    <a:pt x="3084097" y="3961956"/>
                    <a:pt x="3290852" y="3800420"/>
                  </a:cubicBezTo>
                  <a:cubicBezTo>
                    <a:pt x="3339340" y="3762556"/>
                    <a:pt x="3387647" y="3725236"/>
                    <a:pt x="3434410" y="3689188"/>
                  </a:cubicBezTo>
                  <a:cubicBezTo>
                    <a:pt x="3682844" y="3497505"/>
                    <a:pt x="3917476" y="3316446"/>
                    <a:pt x="4069660" y="3124945"/>
                  </a:cubicBezTo>
                  <a:cubicBezTo>
                    <a:pt x="4209948" y="2948426"/>
                    <a:pt x="4269787" y="2779172"/>
                    <a:pt x="4269787" y="2558977"/>
                  </a:cubicBezTo>
                  <a:cubicBezTo>
                    <a:pt x="4269787" y="1980933"/>
                    <a:pt x="4102076" y="1462636"/>
                    <a:pt x="3797526" y="1099701"/>
                  </a:cubicBezTo>
                  <a:cubicBezTo>
                    <a:pt x="3650427" y="924453"/>
                    <a:pt x="3474272" y="788342"/>
                    <a:pt x="3273691" y="695179"/>
                  </a:cubicBezTo>
                  <a:cubicBezTo>
                    <a:pt x="3058944" y="595388"/>
                    <a:pt x="2815686" y="544811"/>
                    <a:pt x="2550817" y="544811"/>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2352A8D1-612B-42BB-A925-A3EF53F7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454009 h 4884231"/>
                <a:gd name="connsiteX1" fmla="*/ 1662321 w 4814598"/>
                <a:gd name="connsiteY1" fmla="*/ 624807 h 4884231"/>
                <a:gd name="connsiteX2" fmla="*/ 873072 w 4814598"/>
                <a:gd name="connsiteY2" fmla="*/ 1094253 h 4884231"/>
                <a:gd name="connsiteX3" fmla="*/ 327171 w 4814598"/>
                <a:gd name="connsiteY3" fmla="*/ 1771181 h 4884231"/>
                <a:gd name="connsiteX4" fmla="*/ 129223 w 4814598"/>
                <a:gd name="connsiteY4" fmla="*/ 2558977 h 4884231"/>
                <a:gd name="connsiteX5" fmla="*/ 456836 w 4814598"/>
                <a:gd name="connsiteY5" fmla="*/ 3290477 h 4884231"/>
                <a:gd name="connsiteX6" fmla="*/ 621914 w 4814598"/>
                <a:gd name="connsiteY6" fmla="*/ 3522657 h 4884231"/>
                <a:gd name="connsiteX7" fmla="*/ 2170902 w 4814598"/>
                <a:gd name="connsiteY7" fmla="*/ 4430222 h 4884231"/>
                <a:gd name="connsiteX8" fmla="*/ 3346786 w 4814598"/>
                <a:gd name="connsiteY8" fmla="*/ 3871881 h 4884231"/>
                <a:gd name="connsiteX9" fmla="*/ 3489890 w 4814598"/>
                <a:gd name="connsiteY9" fmla="*/ 3761012 h 4884231"/>
                <a:gd name="connsiteX10" fmla="*/ 4140757 w 4814598"/>
                <a:gd name="connsiteY10" fmla="*/ 3181424 h 4884231"/>
                <a:gd name="connsiteX11" fmla="*/ 4360589 w 4814598"/>
                <a:gd name="connsiteY11" fmla="*/ 2558977 h 4884231"/>
                <a:gd name="connsiteX12" fmla="*/ 3867171 w 4814598"/>
                <a:gd name="connsiteY12" fmla="*/ 1041315 h 4884231"/>
                <a:gd name="connsiteX13" fmla="*/ 3312009 w 4814598"/>
                <a:gd name="connsiteY13" fmla="*/ 612822 h 4884231"/>
                <a:gd name="connsiteX14" fmla="*/ 2550817 w 4814598"/>
                <a:gd name="connsiteY14" fmla="*/ 454009 h 4884231"/>
                <a:gd name="connsiteX15" fmla="*/ 2550817 w 4814598"/>
                <a:gd name="connsiteY15" fmla="*/ 0 h 4884231"/>
                <a:gd name="connsiteX16" fmla="*/ 4814598 w 4814598"/>
                <a:gd name="connsiteY16" fmla="*/ 2558977 h 4884231"/>
                <a:gd name="connsiteX17" fmla="*/ 3626365 w 4814598"/>
                <a:gd name="connsiteY17" fmla="*/ 4229640 h 4884231"/>
                <a:gd name="connsiteX18" fmla="*/ 2170902 w 4814598"/>
                <a:gd name="connsiteY18" fmla="*/ 4884231 h 4884231"/>
                <a:gd name="connsiteX19" fmla="*/ 246267 w 4814598"/>
                <a:gd name="connsiteY19" fmla="*/ 3777538 h 4884231"/>
                <a:gd name="connsiteX20" fmla="*/ 40127 w 4814598"/>
                <a:gd name="connsiteY20" fmla="*/ 3489366 h 4884231"/>
                <a:gd name="connsiteX21" fmla="*/ 0 w 4814598"/>
                <a:gd name="connsiteY21" fmla="*/ 3432245 h 4884231"/>
                <a:gd name="connsiteX22" fmla="*/ 0 w 4814598"/>
                <a:gd name="connsiteY22" fmla="*/ 1432577 h 4884231"/>
                <a:gd name="connsiteX23" fmla="*/ 54624 w 4814598"/>
                <a:gd name="connsiteY23" fmla="*/ 1339196 h 4884231"/>
                <a:gd name="connsiteX24" fmla="*/ 2550817 w 4814598"/>
                <a:gd name="connsiteY24"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14598" h="4884231">
                  <a:moveTo>
                    <a:pt x="2550817" y="454009"/>
                  </a:moveTo>
                  <a:cubicBezTo>
                    <a:pt x="2255802" y="454009"/>
                    <a:pt x="1956792" y="511396"/>
                    <a:pt x="1662321" y="624807"/>
                  </a:cubicBezTo>
                  <a:cubicBezTo>
                    <a:pt x="1375660" y="735041"/>
                    <a:pt x="1102800" y="897394"/>
                    <a:pt x="873072" y="1094253"/>
                  </a:cubicBezTo>
                  <a:cubicBezTo>
                    <a:pt x="639348" y="1294471"/>
                    <a:pt x="455656" y="1522293"/>
                    <a:pt x="327171" y="1771181"/>
                  </a:cubicBezTo>
                  <a:cubicBezTo>
                    <a:pt x="195872" y="2025607"/>
                    <a:pt x="129223" y="2290658"/>
                    <a:pt x="129223" y="2558977"/>
                  </a:cubicBezTo>
                  <a:cubicBezTo>
                    <a:pt x="129223" y="2829294"/>
                    <a:pt x="235552" y="2987108"/>
                    <a:pt x="456836" y="3290477"/>
                  </a:cubicBezTo>
                  <a:cubicBezTo>
                    <a:pt x="510228" y="3363663"/>
                    <a:pt x="565435" y="3439392"/>
                    <a:pt x="621914" y="3522657"/>
                  </a:cubicBezTo>
                  <a:cubicBezTo>
                    <a:pt x="1053495" y="4158815"/>
                    <a:pt x="1516766" y="4430222"/>
                    <a:pt x="2170902" y="4430222"/>
                  </a:cubicBezTo>
                  <a:cubicBezTo>
                    <a:pt x="2600213" y="4430222"/>
                    <a:pt x="2915205" y="4209119"/>
                    <a:pt x="3346786" y="3871881"/>
                  </a:cubicBezTo>
                  <a:cubicBezTo>
                    <a:pt x="3395002" y="3834198"/>
                    <a:pt x="3443218" y="3796969"/>
                    <a:pt x="3489890" y="3761012"/>
                  </a:cubicBezTo>
                  <a:cubicBezTo>
                    <a:pt x="3742864" y="3565879"/>
                    <a:pt x="3981763" y="3381551"/>
                    <a:pt x="4140757" y="3181424"/>
                  </a:cubicBezTo>
                  <a:cubicBezTo>
                    <a:pt x="4292760" y="2990104"/>
                    <a:pt x="4360589" y="2798149"/>
                    <a:pt x="4360589" y="2558977"/>
                  </a:cubicBezTo>
                  <a:cubicBezTo>
                    <a:pt x="4360589" y="1959594"/>
                    <a:pt x="4185341" y="1420595"/>
                    <a:pt x="3867171" y="1041315"/>
                  </a:cubicBezTo>
                  <a:cubicBezTo>
                    <a:pt x="3711446" y="855807"/>
                    <a:pt x="3524667" y="711614"/>
                    <a:pt x="3312009" y="612822"/>
                  </a:cubicBezTo>
                  <a:cubicBezTo>
                    <a:pt x="3085095" y="507491"/>
                    <a:pt x="2829034" y="454009"/>
                    <a:pt x="2550817" y="454009"/>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0858A699-36FD-4E40-A79C-7B11883C9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96695"/>
              <a:ext cx="4850918" cy="5212025"/>
            </a:xfrm>
            <a:custGeom>
              <a:avLst/>
              <a:gdLst>
                <a:gd name="connsiteX0" fmla="*/ 2244906 w 4850918"/>
                <a:gd name="connsiteY0" fmla="*/ 0 h 5212025"/>
                <a:gd name="connsiteX1" fmla="*/ 4850918 w 4850918"/>
                <a:gd name="connsiteY1" fmla="*/ 2606013 h 5212025"/>
                <a:gd name="connsiteX2" fmla="*/ 2244906 w 4850918"/>
                <a:gd name="connsiteY2" fmla="*/ 5212025 h 5212025"/>
                <a:gd name="connsiteX3" fmla="*/ 83949 w 4850918"/>
                <a:gd name="connsiteY3" fmla="*/ 4063077 h 5212025"/>
                <a:gd name="connsiteX4" fmla="*/ 0 w 4850918"/>
                <a:gd name="connsiteY4" fmla="*/ 3924890 h 5212025"/>
                <a:gd name="connsiteX5" fmla="*/ 0 w 4850918"/>
                <a:gd name="connsiteY5" fmla="*/ 3598606 h 5212025"/>
                <a:gd name="connsiteX6" fmla="*/ 15357 w 4850918"/>
                <a:gd name="connsiteY6" fmla="*/ 3619452 h 5212025"/>
                <a:gd name="connsiteX7" fmla="*/ 107340 w 4850918"/>
                <a:gd name="connsiteY7" fmla="*/ 3738402 h 5212025"/>
                <a:gd name="connsiteX8" fmla="*/ 168177 w 4850918"/>
                <a:gd name="connsiteY8" fmla="*/ 3816401 h 5212025"/>
                <a:gd name="connsiteX9" fmla="*/ 245086 w 4850918"/>
                <a:gd name="connsiteY9" fmla="*/ 3916919 h 5212025"/>
                <a:gd name="connsiteX10" fmla="*/ 284403 w 4850918"/>
                <a:gd name="connsiteY10" fmla="*/ 3970310 h 5212025"/>
                <a:gd name="connsiteX11" fmla="*/ 319634 w 4850918"/>
                <a:gd name="connsiteY11" fmla="*/ 4018253 h 5212025"/>
                <a:gd name="connsiteX12" fmla="*/ 319816 w 4850918"/>
                <a:gd name="connsiteY12" fmla="*/ 4018435 h 5212025"/>
                <a:gd name="connsiteX13" fmla="*/ 319998 w 4850918"/>
                <a:gd name="connsiteY13" fmla="*/ 4018617 h 5212025"/>
                <a:gd name="connsiteX14" fmla="*/ 381652 w 4850918"/>
                <a:gd name="connsiteY14" fmla="*/ 4099884 h 5212025"/>
                <a:gd name="connsiteX15" fmla="*/ 393547 w 4850918"/>
                <a:gd name="connsiteY15" fmla="*/ 4115230 h 5212025"/>
                <a:gd name="connsiteX16" fmla="*/ 399540 w 4850918"/>
                <a:gd name="connsiteY16" fmla="*/ 4122676 h 5212025"/>
                <a:gd name="connsiteX17" fmla="*/ 470547 w 4850918"/>
                <a:gd name="connsiteY17" fmla="*/ 4208756 h 5212025"/>
                <a:gd name="connsiteX18" fmla="*/ 633445 w 4850918"/>
                <a:gd name="connsiteY18" fmla="*/ 4384730 h 5212025"/>
                <a:gd name="connsiteX19" fmla="*/ 997833 w 4850918"/>
                <a:gd name="connsiteY19" fmla="*/ 4677384 h 5212025"/>
                <a:gd name="connsiteX20" fmla="*/ 1198505 w 4850918"/>
                <a:gd name="connsiteY20" fmla="*/ 4786982 h 5212025"/>
                <a:gd name="connsiteX21" fmla="*/ 1198687 w 4850918"/>
                <a:gd name="connsiteY21" fmla="*/ 4787073 h 5212025"/>
                <a:gd name="connsiteX22" fmla="*/ 1198869 w 4850918"/>
                <a:gd name="connsiteY22" fmla="*/ 4787164 h 5212025"/>
                <a:gd name="connsiteX23" fmla="*/ 1410709 w 4850918"/>
                <a:gd name="connsiteY23" fmla="*/ 4869975 h 5212025"/>
                <a:gd name="connsiteX24" fmla="*/ 1631902 w 4850918"/>
                <a:gd name="connsiteY24" fmla="*/ 4927271 h 5212025"/>
                <a:gd name="connsiteX25" fmla="*/ 1744134 w 4850918"/>
                <a:gd name="connsiteY25" fmla="*/ 4946157 h 5212025"/>
                <a:gd name="connsiteX26" fmla="*/ 1856819 w 4850918"/>
                <a:gd name="connsiteY26" fmla="*/ 4958961 h 5212025"/>
                <a:gd name="connsiteX27" fmla="*/ 2090089 w 4850918"/>
                <a:gd name="connsiteY27" fmla="*/ 4969130 h 5212025"/>
                <a:gd name="connsiteX28" fmla="*/ 2101802 w 4850918"/>
                <a:gd name="connsiteY28" fmla="*/ 4969130 h 5212025"/>
                <a:gd name="connsiteX29" fmla="*/ 2117238 w 4850918"/>
                <a:gd name="connsiteY29" fmla="*/ 4969221 h 5212025"/>
                <a:gd name="connsiteX30" fmla="*/ 2147294 w 4850918"/>
                <a:gd name="connsiteY30" fmla="*/ 4968767 h 5212025"/>
                <a:gd name="connsiteX31" fmla="*/ 2147566 w 4850918"/>
                <a:gd name="connsiteY31" fmla="*/ 4968767 h 5212025"/>
                <a:gd name="connsiteX32" fmla="*/ 2147838 w 4850918"/>
                <a:gd name="connsiteY32" fmla="*/ 4968767 h 5212025"/>
                <a:gd name="connsiteX33" fmla="*/ 2176078 w 4850918"/>
                <a:gd name="connsiteY33" fmla="*/ 4968041 h 5212025"/>
                <a:gd name="connsiteX34" fmla="*/ 2204499 w 4850918"/>
                <a:gd name="connsiteY34" fmla="*/ 4966588 h 5212025"/>
                <a:gd name="connsiteX35" fmla="*/ 2315822 w 4850918"/>
                <a:gd name="connsiteY35" fmla="*/ 4956872 h 5212025"/>
                <a:gd name="connsiteX36" fmla="*/ 2746222 w 4850918"/>
                <a:gd name="connsiteY36" fmla="*/ 4840555 h 5212025"/>
                <a:gd name="connsiteX37" fmla="*/ 2950617 w 4850918"/>
                <a:gd name="connsiteY37" fmla="*/ 4739220 h 5212025"/>
                <a:gd name="connsiteX38" fmla="*/ 3148929 w 4850918"/>
                <a:gd name="connsiteY38" fmla="*/ 4615367 h 5212025"/>
                <a:gd name="connsiteX39" fmla="*/ 3342791 w 4850918"/>
                <a:gd name="connsiteY39" fmla="*/ 4474533 h 5212025"/>
                <a:gd name="connsiteX40" fmla="*/ 3438496 w 4850918"/>
                <a:gd name="connsiteY40" fmla="*/ 4399894 h 5212025"/>
                <a:gd name="connsiteX41" fmla="*/ 3536108 w 4850918"/>
                <a:gd name="connsiteY41" fmla="*/ 4321804 h 5212025"/>
                <a:gd name="connsiteX42" fmla="*/ 3700641 w 4850918"/>
                <a:gd name="connsiteY42" fmla="*/ 4192956 h 5212025"/>
                <a:gd name="connsiteX43" fmla="*/ 3927282 w 4850918"/>
                <a:gd name="connsiteY43" fmla="*/ 4014258 h 5212025"/>
                <a:gd name="connsiteX44" fmla="*/ 4279230 w 4850918"/>
                <a:gd name="connsiteY44" fmla="*/ 3693909 h 5212025"/>
                <a:gd name="connsiteX45" fmla="*/ 4424785 w 4850918"/>
                <a:gd name="connsiteY45" fmla="*/ 3517209 h 5212025"/>
                <a:gd name="connsiteX46" fmla="*/ 4539922 w 4850918"/>
                <a:gd name="connsiteY46" fmla="*/ 3324800 h 5212025"/>
                <a:gd name="connsiteX47" fmla="*/ 4660234 w 4850918"/>
                <a:gd name="connsiteY47" fmla="*/ 2893945 h 5212025"/>
                <a:gd name="connsiteX48" fmla="*/ 4667045 w 4850918"/>
                <a:gd name="connsiteY48" fmla="*/ 2779081 h 5212025"/>
                <a:gd name="connsiteX49" fmla="*/ 4667135 w 4850918"/>
                <a:gd name="connsiteY49" fmla="*/ 2774632 h 5212025"/>
                <a:gd name="connsiteX50" fmla="*/ 4667408 w 4850918"/>
                <a:gd name="connsiteY50" fmla="*/ 2719787 h 5212025"/>
                <a:gd name="connsiteX51" fmla="*/ 4667317 w 4850918"/>
                <a:gd name="connsiteY51" fmla="*/ 2702444 h 5212025"/>
                <a:gd name="connsiteX52" fmla="*/ 4666772 w 4850918"/>
                <a:gd name="connsiteY52" fmla="*/ 2658950 h 5212025"/>
                <a:gd name="connsiteX53" fmla="*/ 4654787 w 4850918"/>
                <a:gd name="connsiteY53" fmla="*/ 2416691 h 5212025"/>
                <a:gd name="connsiteX54" fmla="*/ 4581781 w 4850918"/>
                <a:gd name="connsiteY54" fmla="*/ 1936985 h 5212025"/>
                <a:gd name="connsiteX55" fmla="*/ 4435046 w 4850918"/>
                <a:gd name="connsiteY55" fmla="*/ 1474894 h 5212025"/>
                <a:gd name="connsiteX56" fmla="*/ 4386104 w 4850918"/>
                <a:gd name="connsiteY56" fmla="*/ 1364116 h 5212025"/>
                <a:gd name="connsiteX57" fmla="*/ 4331623 w 4850918"/>
                <a:gd name="connsiteY57" fmla="*/ 1255698 h 5212025"/>
                <a:gd name="connsiteX58" fmla="*/ 4206861 w 4850918"/>
                <a:gd name="connsiteY58" fmla="*/ 1048216 h 5212025"/>
                <a:gd name="connsiteX59" fmla="*/ 3895592 w 4850918"/>
                <a:gd name="connsiteY59" fmla="*/ 681922 h 5212025"/>
                <a:gd name="connsiteX60" fmla="*/ 3710356 w 4850918"/>
                <a:gd name="connsiteY60" fmla="*/ 530192 h 5212025"/>
                <a:gd name="connsiteX61" fmla="*/ 3507777 w 4850918"/>
                <a:gd name="connsiteY61" fmla="*/ 403705 h 5212025"/>
                <a:gd name="connsiteX62" fmla="*/ 3065936 w 4850918"/>
                <a:gd name="connsiteY62" fmla="*/ 232543 h 5212025"/>
                <a:gd name="connsiteX63" fmla="*/ 2834573 w 4850918"/>
                <a:gd name="connsiteY63" fmla="*/ 187233 h 5212025"/>
                <a:gd name="connsiteX64" fmla="*/ 2601212 w 4850918"/>
                <a:gd name="connsiteY64" fmla="*/ 166894 h 5212025"/>
                <a:gd name="connsiteX65" fmla="*/ 2499332 w 4850918"/>
                <a:gd name="connsiteY65" fmla="*/ 164715 h 5212025"/>
                <a:gd name="connsiteX66" fmla="*/ 2131857 w 4850918"/>
                <a:gd name="connsiteY66" fmla="*/ 192046 h 5212025"/>
                <a:gd name="connsiteX67" fmla="*/ 1901130 w 4850918"/>
                <a:gd name="connsiteY67" fmla="*/ 237084 h 5212025"/>
                <a:gd name="connsiteX68" fmla="*/ 1674579 w 4850918"/>
                <a:gd name="connsiteY68" fmla="*/ 301553 h 5212025"/>
                <a:gd name="connsiteX69" fmla="*/ 1453477 w 4850918"/>
                <a:gd name="connsiteY69" fmla="*/ 383819 h 5212025"/>
                <a:gd name="connsiteX70" fmla="*/ 1238821 w 4850918"/>
                <a:gd name="connsiteY70" fmla="*/ 483338 h 5212025"/>
                <a:gd name="connsiteX71" fmla="*/ 831666 w 4850918"/>
                <a:gd name="connsiteY71" fmla="*/ 727777 h 5212025"/>
                <a:gd name="connsiteX72" fmla="*/ 735416 w 4850918"/>
                <a:gd name="connsiteY72" fmla="*/ 798148 h 5212025"/>
                <a:gd name="connsiteX73" fmla="*/ 735234 w 4850918"/>
                <a:gd name="connsiteY73" fmla="*/ 798330 h 5212025"/>
                <a:gd name="connsiteX74" fmla="*/ 735053 w 4850918"/>
                <a:gd name="connsiteY74" fmla="*/ 798511 h 5212025"/>
                <a:gd name="connsiteX75" fmla="*/ 695554 w 4850918"/>
                <a:gd name="connsiteY75" fmla="*/ 828748 h 5212025"/>
                <a:gd name="connsiteX76" fmla="*/ 687563 w 4850918"/>
                <a:gd name="connsiteY76" fmla="*/ 835014 h 5212025"/>
                <a:gd name="connsiteX77" fmla="*/ 641254 w 4850918"/>
                <a:gd name="connsiteY77" fmla="*/ 871970 h 5212025"/>
                <a:gd name="connsiteX78" fmla="*/ 461013 w 4850918"/>
                <a:gd name="connsiteY78" fmla="*/ 1030147 h 5212025"/>
                <a:gd name="connsiteX79" fmla="*/ 139938 w 4850918"/>
                <a:gd name="connsiteY79" fmla="*/ 1388360 h 5212025"/>
                <a:gd name="connsiteX80" fmla="*/ 3281 w 4850918"/>
                <a:gd name="connsiteY80" fmla="*/ 1587670 h 5212025"/>
                <a:gd name="connsiteX81" fmla="*/ 0 w 4850918"/>
                <a:gd name="connsiteY81" fmla="*/ 1593348 h 5212025"/>
                <a:gd name="connsiteX82" fmla="*/ 0 w 4850918"/>
                <a:gd name="connsiteY82" fmla="*/ 1287136 h 5212025"/>
                <a:gd name="connsiteX83" fmla="*/ 83949 w 4850918"/>
                <a:gd name="connsiteY83" fmla="*/ 1148949 h 5212025"/>
                <a:gd name="connsiteX84" fmla="*/ 2244906 w 4850918"/>
                <a:gd name="connsiteY84" fmla="*/ 0 h 52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50918" h="5212025">
                  <a:moveTo>
                    <a:pt x="2244906" y="0"/>
                  </a:moveTo>
                  <a:cubicBezTo>
                    <a:pt x="3684206" y="0"/>
                    <a:pt x="4850918" y="1166713"/>
                    <a:pt x="4850918" y="2606013"/>
                  </a:cubicBezTo>
                  <a:cubicBezTo>
                    <a:pt x="4850918" y="4045313"/>
                    <a:pt x="3684206" y="5212025"/>
                    <a:pt x="2244906" y="5212025"/>
                  </a:cubicBezTo>
                  <a:cubicBezTo>
                    <a:pt x="1345344" y="5212025"/>
                    <a:pt x="552260" y="4756278"/>
                    <a:pt x="83949" y="4063077"/>
                  </a:cubicBezTo>
                  <a:lnTo>
                    <a:pt x="0" y="3924890"/>
                  </a:lnTo>
                  <a:lnTo>
                    <a:pt x="0" y="3598606"/>
                  </a:lnTo>
                  <a:lnTo>
                    <a:pt x="15357" y="3619452"/>
                  </a:lnTo>
                  <a:cubicBezTo>
                    <a:pt x="45413" y="3659314"/>
                    <a:pt x="76921" y="3699539"/>
                    <a:pt x="107340" y="3738402"/>
                  </a:cubicBezTo>
                  <a:cubicBezTo>
                    <a:pt x="127316" y="3763917"/>
                    <a:pt x="148019" y="3790250"/>
                    <a:pt x="168177" y="3816401"/>
                  </a:cubicBezTo>
                  <a:cubicBezTo>
                    <a:pt x="189334" y="3843732"/>
                    <a:pt x="217210" y="3879781"/>
                    <a:pt x="245086" y="3916919"/>
                  </a:cubicBezTo>
                  <a:cubicBezTo>
                    <a:pt x="258343" y="3934443"/>
                    <a:pt x="271600" y="3952695"/>
                    <a:pt x="284403" y="3970310"/>
                  </a:cubicBezTo>
                  <a:cubicBezTo>
                    <a:pt x="296571" y="3987018"/>
                    <a:pt x="308102" y="4002908"/>
                    <a:pt x="319634" y="4018253"/>
                  </a:cubicBezTo>
                  <a:lnTo>
                    <a:pt x="319816" y="4018435"/>
                  </a:lnTo>
                  <a:lnTo>
                    <a:pt x="319998" y="4018617"/>
                  </a:lnTo>
                  <a:cubicBezTo>
                    <a:pt x="339883" y="4045948"/>
                    <a:pt x="361131" y="4073370"/>
                    <a:pt x="381652" y="4099884"/>
                  </a:cubicBezTo>
                  <a:lnTo>
                    <a:pt x="393547" y="4115230"/>
                  </a:lnTo>
                  <a:lnTo>
                    <a:pt x="399540" y="4122676"/>
                  </a:lnTo>
                  <a:cubicBezTo>
                    <a:pt x="422604" y="4151187"/>
                    <a:pt x="446303" y="4180698"/>
                    <a:pt x="470547" y="4208756"/>
                  </a:cubicBezTo>
                  <a:cubicBezTo>
                    <a:pt x="523848" y="4271228"/>
                    <a:pt x="578692" y="4330430"/>
                    <a:pt x="633445" y="4384730"/>
                  </a:cubicBezTo>
                  <a:cubicBezTo>
                    <a:pt x="750035" y="4499776"/>
                    <a:pt x="872708" y="4598296"/>
                    <a:pt x="997833" y="4677384"/>
                  </a:cubicBezTo>
                  <a:cubicBezTo>
                    <a:pt x="1068659" y="4721786"/>
                    <a:pt x="1134218" y="4757653"/>
                    <a:pt x="1198505" y="4786982"/>
                  </a:cubicBezTo>
                  <a:lnTo>
                    <a:pt x="1198687" y="4787073"/>
                  </a:lnTo>
                  <a:lnTo>
                    <a:pt x="1198869" y="4787164"/>
                  </a:lnTo>
                  <a:cubicBezTo>
                    <a:pt x="1264246" y="4817945"/>
                    <a:pt x="1335525" y="4845821"/>
                    <a:pt x="1410709" y="4869975"/>
                  </a:cubicBezTo>
                  <a:cubicBezTo>
                    <a:pt x="1479900" y="4892221"/>
                    <a:pt x="1554358" y="4911562"/>
                    <a:pt x="1631902" y="4927271"/>
                  </a:cubicBezTo>
                  <a:cubicBezTo>
                    <a:pt x="1667588" y="4934353"/>
                    <a:pt x="1705452" y="4940709"/>
                    <a:pt x="1744134" y="4946157"/>
                  </a:cubicBezTo>
                  <a:cubicBezTo>
                    <a:pt x="1780454" y="4951243"/>
                    <a:pt x="1818409" y="4955510"/>
                    <a:pt x="1856819" y="4958961"/>
                  </a:cubicBezTo>
                  <a:cubicBezTo>
                    <a:pt x="1930277" y="4965680"/>
                    <a:pt x="2006551" y="4968949"/>
                    <a:pt x="2090089" y="4969130"/>
                  </a:cubicBezTo>
                  <a:lnTo>
                    <a:pt x="2101802" y="4969130"/>
                  </a:lnTo>
                  <a:cubicBezTo>
                    <a:pt x="2106978" y="4969221"/>
                    <a:pt x="2112063" y="4969221"/>
                    <a:pt x="2117238" y="4969221"/>
                  </a:cubicBezTo>
                  <a:cubicBezTo>
                    <a:pt x="2129678" y="4969221"/>
                    <a:pt x="2138940" y="4969130"/>
                    <a:pt x="2147294" y="4968767"/>
                  </a:cubicBezTo>
                  <a:lnTo>
                    <a:pt x="2147566" y="4968767"/>
                  </a:lnTo>
                  <a:lnTo>
                    <a:pt x="2147838" y="4968767"/>
                  </a:lnTo>
                  <a:lnTo>
                    <a:pt x="2176078" y="4968041"/>
                  </a:lnTo>
                  <a:lnTo>
                    <a:pt x="2204499" y="4966588"/>
                  </a:lnTo>
                  <a:cubicBezTo>
                    <a:pt x="2236824" y="4965135"/>
                    <a:pt x="2271238" y="4962138"/>
                    <a:pt x="2315822" y="4956872"/>
                  </a:cubicBezTo>
                  <a:cubicBezTo>
                    <a:pt x="2460651" y="4939166"/>
                    <a:pt x="2605480" y="4900030"/>
                    <a:pt x="2746222" y="4840555"/>
                  </a:cubicBezTo>
                  <a:cubicBezTo>
                    <a:pt x="2810783" y="4813587"/>
                    <a:pt x="2877613" y="4780444"/>
                    <a:pt x="2950617" y="4739220"/>
                  </a:cubicBezTo>
                  <a:cubicBezTo>
                    <a:pt x="3013452" y="4703989"/>
                    <a:pt x="3078285" y="4663492"/>
                    <a:pt x="3148929" y="4615367"/>
                  </a:cubicBezTo>
                  <a:cubicBezTo>
                    <a:pt x="3207042" y="4575777"/>
                    <a:pt x="3268696" y="4531012"/>
                    <a:pt x="3342791" y="4474533"/>
                  </a:cubicBezTo>
                  <a:cubicBezTo>
                    <a:pt x="3375298" y="4449835"/>
                    <a:pt x="3408077" y="4423956"/>
                    <a:pt x="3438496" y="4399894"/>
                  </a:cubicBezTo>
                  <a:lnTo>
                    <a:pt x="3536108" y="4321804"/>
                  </a:lnTo>
                  <a:cubicBezTo>
                    <a:pt x="3591043" y="4278219"/>
                    <a:pt x="3646795" y="4234907"/>
                    <a:pt x="3700641" y="4192956"/>
                  </a:cubicBezTo>
                  <a:cubicBezTo>
                    <a:pt x="3775643" y="4134571"/>
                    <a:pt x="3853279" y="4074187"/>
                    <a:pt x="3927282" y="4014258"/>
                  </a:cubicBezTo>
                  <a:cubicBezTo>
                    <a:pt x="4077741" y="3892493"/>
                    <a:pt x="4186340" y="3793610"/>
                    <a:pt x="4279230" y="3693909"/>
                  </a:cubicBezTo>
                  <a:cubicBezTo>
                    <a:pt x="4335800" y="3632800"/>
                    <a:pt x="4383471" y="3574959"/>
                    <a:pt x="4424785" y="3517209"/>
                  </a:cubicBezTo>
                  <a:cubicBezTo>
                    <a:pt x="4471367" y="3451559"/>
                    <a:pt x="4508959" y="3388725"/>
                    <a:pt x="4539922" y="3324800"/>
                  </a:cubicBezTo>
                  <a:cubicBezTo>
                    <a:pt x="4604664" y="3192774"/>
                    <a:pt x="4645162" y="3047763"/>
                    <a:pt x="4660234" y="2893945"/>
                  </a:cubicBezTo>
                  <a:cubicBezTo>
                    <a:pt x="4663776" y="2857443"/>
                    <a:pt x="4666046" y="2818671"/>
                    <a:pt x="4667045" y="2779081"/>
                  </a:cubicBezTo>
                  <a:lnTo>
                    <a:pt x="4667135" y="2774632"/>
                  </a:lnTo>
                  <a:cubicBezTo>
                    <a:pt x="4667408" y="2756834"/>
                    <a:pt x="4667680" y="2738583"/>
                    <a:pt x="4667408" y="2719787"/>
                  </a:cubicBezTo>
                  <a:cubicBezTo>
                    <a:pt x="4667408" y="2713976"/>
                    <a:pt x="4667317" y="2708256"/>
                    <a:pt x="4667317" y="2702444"/>
                  </a:cubicBezTo>
                  <a:cubicBezTo>
                    <a:pt x="4667317" y="2688188"/>
                    <a:pt x="4667226" y="2673569"/>
                    <a:pt x="4666772" y="2658950"/>
                  </a:cubicBezTo>
                  <a:cubicBezTo>
                    <a:pt x="4665228" y="2576139"/>
                    <a:pt x="4661142" y="2494599"/>
                    <a:pt x="4654787" y="2416691"/>
                  </a:cubicBezTo>
                  <a:cubicBezTo>
                    <a:pt x="4640531" y="2247618"/>
                    <a:pt x="4616014" y="2086263"/>
                    <a:pt x="4581781" y="1936985"/>
                  </a:cubicBezTo>
                  <a:cubicBezTo>
                    <a:pt x="4544280" y="1773814"/>
                    <a:pt x="4494884" y="1618361"/>
                    <a:pt x="4435046" y="1474894"/>
                  </a:cubicBezTo>
                  <a:cubicBezTo>
                    <a:pt x="4419519" y="1437484"/>
                    <a:pt x="4402993" y="1400164"/>
                    <a:pt x="4386104" y="1364116"/>
                  </a:cubicBezTo>
                  <a:cubicBezTo>
                    <a:pt x="4369578" y="1329248"/>
                    <a:pt x="4351236" y="1292837"/>
                    <a:pt x="4331623" y="1255698"/>
                  </a:cubicBezTo>
                  <a:cubicBezTo>
                    <a:pt x="4294757" y="1186054"/>
                    <a:pt x="4252988" y="1116318"/>
                    <a:pt x="4206861" y="1048216"/>
                  </a:cubicBezTo>
                  <a:cubicBezTo>
                    <a:pt x="4117058" y="913920"/>
                    <a:pt x="4012273" y="790612"/>
                    <a:pt x="3895592" y="681922"/>
                  </a:cubicBezTo>
                  <a:cubicBezTo>
                    <a:pt x="3836662" y="627441"/>
                    <a:pt x="3774281" y="576319"/>
                    <a:pt x="3710356" y="530192"/>
                  </a:cubicBezTo>
                  <a:cubicBezTo>
                    <a:pt x="3642437" y="481795"/>
                    <a:pt x="3574335" y="439299"/>
                    <a:pt x="3507777" y="403705"/>
                  </a:cubicBezTo>
                  <a:cubicBezTo>
                    <a:pt x="3371575" y="329974"/>
                    <a:pt x="3222932" y="272406"/>
                    <a:pt x="3065936" y="232543"/>
                  </a:cubicBezTo>
                  <a:cubicBezTo>
                    <a:pt x="2990933" y="213475"/>
                    <a:pt x="2913116" y="198220"/>
                    <a:pt x="2834573" y="187233"/>
                  </a:cubicBezTo>
                  <a:cubicBezTo>
                    <a:pt x="2758208" y="176610"/>
                    <a:pt x="2679756" y="169799"/>
                    <a:pt x="2601212" y="166894"/>
                  </a:cubicBezTo>
                  <a:cubicBezTo>
                    <a:pt x="2567434" y="165441"/>
                    <a:pt x="2533201" y="164715"/>
                    <a:pt x="2499332" y="164715"/>
                  </a:cubicBezTo>
                  <a:cubicBezTo>
                    <a:pt x="2378294" y="164715"/>
                    <a:pt x="2254531" y="173886"/>
                    <a:pt x="2131857" y="192046"/>
                  </a:cubicBezTo>
                  <a:cubicBezTo>
                    <a:pt x="2052043" y="204304"/>
                    <a:pt x="1974407" y="219468"/>
                    <a:pt x="1901130" y="237084"/>
                  </a:cubicBezTo>
                  <a:cubicBezTo>
                    <a:pt x="1822314" y="256334"/>
                    <a:pt x="1746040" y="278035"/>
                    <a:pt x="1674579" y="301553"/>
                  </a:cubicBezTo>
                  <a:cubicBezTo>
                    <a:pt x="1599849" y="326069"/>
                    <a:pt x="1525483" y="353764"/>
                    <a:pt x="1453477" y="383819"/>
                  </a:cubicBezTo>
                  <a:cubicBezTo>
                    <a:pt x="1381199" y="414147"/>
                    <a:pt x="1309011" y="447653"/>
                    <a:pt x="1238821" y="483338"/>
                  </a:cubicBezTo>
                  <a:cubicBezTo>
                    <a:pt x="1097715" y="555162"/>
                    <a:pt x="960695" y="637338"/>
                    <a:pt x="831666" y="727777"/>
                  </a:cubicBezTo>
                  <a:cubicBezTo>
                    <a:pt x="805061" y="746573"/>
                    <a:pt x="770102" y="771543"/>
                    <a:pt x="735416" y="798148"/>
                  </a:cubicBezTo>
                  <a:lnTo>
                    <a:pt x="735234" y="798330"/>
                  </a:lnTo>
                  <a:lnTo>
                    <a:pt x="735053" y="798511"/>
                  </a:lnTo>
                  <a:cubicBezTo>
                    <a:pt x="721796" y="808318"/>
                    <a:pt x="708448" y="818669"/>
                    <a:pt x="695554" y="828748"/>
                  </a:cubicBezTo>
                  <a:lnTo>
                    <a:pt x="687563" y="835014"/>
                  </a:lnTo>
                  <a:cubicBezTo>
                    <a:pt x="670765" y="847817"/>
                    <a:pt x="654784" y="860892"/>
                    <a:pt x="641254" y="871970"/>
                  </a:cubicBezTo>
                  <a:cubicBezTo>
                    <a:pt x="574061" y="926996"/>
                    <a:pt x="515131" y="978753"/>
                    <a:pt x="461013" y="1030147"/>
                  </a:cubicBezTo>
                  <a:cubicBezTo>
                    <a:pt x="343152" y="1141288"/>
                    <a:pt x="235189" y="1261782"/>
                    <a:pt x="139938" y="1388360"/>
                  </a:cubicBezTo>
                  <a:cubicBezTo>
                    <a:pt x="90632" y="1453919"/>
                    <a:pt x="44596" y="1521021"/>
                    <a:pt x="3281" y="1587670"/>
                  </a:cubicBezTo>
                  <a:lnTo>
                    <a:pt x="0" y="1593348"/>
                  </a:lnTo>
                  <a:lnTo>
                    <a:pt x="0" y="1287136"/>
                  </a:lnTo>
                  <a:lnTo>
                    <a:pt x="83949" y="1148949"/>
                  </a:lnTo>
                  <a:cubicBezTo>
                    <a:pt x="552260" y="455747"/>
                    <a:pt x="1345344" y="0"/>
                    <a:pt x="224490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033424" y="2859214"/>
            <a:ext cx="4968053" cy="3446067"/>
          </a:xfrm>
        </p:spPr>
        <p:txBody>
          <a:bodyPr vert="horz" lIns="91440" tIns="45720" rIns="91440" bIns="45720" rtlCol="0" anchor="ctr">
            <a:normAutofit lnSpcReduction="10000"/>
          </a:bodyPr>
          <a:lstStyle/>
          <a:p>
            <a:pPr marL="0" indent="0">
              <a:buNone/>
            </a:pPr>
            <a:r>
              <a:rPr lang="en-SG" sz="1800" u="sng">
                <a:solidFill>
                  <a:schemeClr val="tx2"/>
                </a:solidFill>
                <a:ea typeface="+mn-lt"/>
                <a:cs typeface="+mn-lt"/>
              </a:rPr>
              <a:t>Problem Statement </a:t>
            </a:r>
            <a:r>
              <a:rPr lang="en-SG" sz="1800">
                <a:solidFill>
                  <a:schemeClr val="tx2"/>
                </a:solidFill>
                <a:ea typeface="+mn-lt"/>
                <a:cs typeface="+mn-lt"/>
              </a:rPr>
              <a:t>: </a:t>
            </a:r>
          </a:p>
          <a:p>
            <a:pPr marL="0" indent="0">
              <a:buNone/>
            </a:pPr>
            <a:r>
              <a:rPr lang="en-SG" sz="1800" b="1">
                <a:solidFill>
                  <a:schemeClr val="tx2"/>
                </a:solidFill>
                <a:ea typeface="+mn-lt"/>
                <a:cs typeface="+mn-lt"/>
              </a:rPr>
              <a:t>How can we encourage working adults to adopt low-waste lifestyles?</a:t>
            </a:r>
          </a:p>
          <a:p>
            <a:pPr marL="0" indent="0">
              <a:buNone/>
            </a:pPr>
            <a:endParaRPr lang="en-SG" sz="1300" b="1" u="sng">
              <a:solidFill>
                <a:schemeClr val="tx2"/>
              </a:solidFill>
              <a:ea typeface="+mn-lt"/>
              <a:cs typeface="+mn-lt"/>
            </a:endParaRPr>
          </a:p>
          <a:p>
            <a:pPr marL="0" indent="0">
              <a:buNone/>
            </a:pPr>
            <a:r>
              <a:rPr lang="en-SG" sz="1300" u="sng">
                <a:solidFill>
                  <a:schemeClr val="tx2"/>
                </a:solidFill>
                <a:ea typeface="+mn-lt"/>
                <a:cs typeface="+mn-lt"/>
              </a:rPr>
              <a:t>What is low-waste lifestyle?</a:t>
            </a:r>
          </a:p>
          <a:p>
            <a:pPr marL="0" indent="0">
              <a:buNone/>
            </a:pPr>
            <a:r>
              <a:rPr lang="en-SG" sz="1300">
                <a:solidFill>
                  <a:schemeClr val="tx2"/>
                </a:solidFill>
                <a:ea typeface="+mn-lt"/>
                <a:cs typeface="+mn-lt"/>
              </a:rPr>
              <a:t>- A low-waste lifestyle refers to committing to minimizing ones' carbon footprint and waste produced such as being conscious of single-use items and leading a sustainable lifestyle through the 3R’s.</a:t>
            </a:r>
          </a:p>
          <a:p>
            <a:pPr marL="0" indent="0">
              <a:buNone/>
            </a:pPr>
            <a:endParaRPr lang="en-SG" sz="1300">
              <a:solidFill>
                <a:schemeClr val="tx2"/>
              </a:solidFill>
              <a:ea typeface="+mn-lt"/>
              <a:cs typeface="+mn-lt"/>
            </a:endParaRPr>
          </a:p>
          <a:p>
            <a:pPr marL="0" indent="0">
              <a:buClr>
                <a:srgbClr val="9E3611"/>
              </a:buClr>
              <a:buNone/>
            </a:pPr>
            <a:r>
              <a:rPr lang="en-SG" sz="1300" u="sng">
                <a:solidFill>
                  <a:schemeClr val="tx2"/>
                </a:solidFill>
                <a:ea typeface="+mn-lt"/>
                <a:cs typeface="+mn-lt"/>
              </a:rPr>
              <a:t>What we hope to achieve : </a:t>
            </a:r>
            <a:br>
              <a:rPr lang="en-SG" sz="1300">
                <a:ea typeface="+mn-lt"/>
                <a:cs typeface="+mn-lt"/>
              </a:rPr>
            </a:br>
            <a:r>
              <a:rPr lang="en-SG" sz="1300">
                <a:solidFill>
                  <a:schemeClr val="tx2"/>
                </a:solidFill>
                <a:ea typeface="+mn-lt"/>
                <a:cs typeface="+mn-lt"/>
              </a:rPr>
              <a:t>We hope to encourage more working adults to adopt low-waste lifestyles by raising awareness of the benefits of picking up sustainable habits, providing practical tips</a:t>
            </a:r>
            <a:r>
              <a:rPr lang="en-SG" sz="1300" b="0" i="0">
                <a:solidFill>
                  <a:schemeClr val="tx2"/>
                </a:solidFill>
                <a:effectLst/>
                <a:ea typeface="+mn-lt"/>
                <a:cs typeface="+mn-lt"/>
              </a:rPr>
              <a:t>, and </a:t>
            </a:r>
            <a:r>
              <a:rPr lang="en-SG" sz="1300">
                <a:solidFill>
                  <a:schemeClr val="tx2"/>
                </a:solidFill>
                <a:ea typeface="+mn-lt"/>
                <a:cs typeface="+mn-lt"/>
              </a:rPr>
              <a:t>fostering motivation to reduce, reuse </a:t>
            </a:r>
            <a:r>
              <a:rPr lang="en-SG" sz="1300" b="0" i="0">
                <a:solidFill>
                  <a:schemeClr val="tx2"/>
                </a:solidFill>
                <a:effectLst/>
                <a:ea typeface="+mn-lt"/>
                <a:cs typeface="+mn-lt"/>
              </a:rPr>
              <a:t>and </a:t>
            </a:r>
            <a:r>
              <a:rPr lang="en-SG" sz="1300">
                <a:solidFill>
                  <a:schemeClr val="tx2"/>
                </a:solidFill>
                <a:ea typeface="+mn-lt"/>
                <a:cs typeface="+mn-lt"/>
              </a:rPr>
              <a:t>recycle.</a:t>
            </a:r>
            <a:endParaRPr lang="en-SG" sz="1300" b="0" i="0">
              <a:solidFill>
                <a:schemeClr val="tx2"/>
              </a:solidFill>
              <a:effectLst/>
              <a:ea typeface="+mn-lt"/>
              <a:cs typeface="+mn-lt"/>
            </a:endParaRPr>
          </a:p>
          <a:p>
            <a:pPr marL="342900" indent="-342900">
              <a:buClr>
                <a:srgbClr val="903163"/>
              </a:buClr>
              <a:buFont typeface="Calibri" panose="05020102010507070707" pitchFamily="18" charset="2"/>
              <a:buChar char="-"/>
            </a:pPr>
            <a:endParaRPr lang="en-SG" sz="1300">
              <a:solidFill>
                <a:schemeClr val="tx2"/>
              </a:solidFill>
            </a:endParaRPr>
          </a:p>
          <a:p>
            <a:pPr marL="0" indent="0">
              <a:buNone/>
            </a:pPr>
            <a:endParaRPr lang="en-SG" sz="1300">
              <a:solidFill>
                <a:schemeClr val="tx2"/>
              </a:solidFill>
            </a:endParaRPr>
          </a:p>
          <a:p>
            <a:pPr marL="0" indent="0">
              <a:buNone/>
            </a:pPr>
            <a:endParaRPr lang="en-SG" sz="1300">
              <a:solidFill>
                <a:schemeClr val="tx2"/>
              </a:solidFill>
            </a:endParaRPr>
          </a:p>
        </p:txBody>
      </p:sp>
    </p:spTree>
    <p:extLst>
      <p:ext uri="{BB962C8B-B14F-4D97-AF65-F5344CB8AC3E}">
        <p14:creationId xmlns:p14="http://schemas.microsoft.com/office/powerpoint/2010/main" val="3140429691"/>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1" y="601744"/>
            <a:ext cx="6781800" cy="1338696"/>
          </a:xfrm>
          <a:noFill/>
        </p:spPr>
        <p:txBody>
          <a:bodyPr>
            <a:normAutofit/>
          </a:bodyPr>
          <a:lstStyle/>
          <a:p>
            <a:r>
              <a:rPr lang="en-SG"/>
              <a:t>Scale of the problem IN SINGAPORE</a:t>
            </a:r>
          </a:p>
        </p:txBody>
      </p:sp>
      <p:pic>
        <p:nvPicPr>
          <p:cNvPr id="6" name="Picture 4">
            <a:extLst>
              <a:ext uri="{FF2B5EF4-FFF2-40B4-BE49-F238E27FC236}">
                <a16:creationId xmlns:a16="http://schemas.microsoft.com/office/drawing/2014/main" id="{605BDAB0-51C4-D500-DD19-7BD24FCB3614}"/>
              </a:ext>
            </a:extLst>
          </p:cNvPr>
          <p:cNvPicPr>
            <a:picLocks noChangeAspect="1"/>
          </p:cNvPicPr>
          <p:nvPr/>
        </p:nvPicPr>
        <p:blipFill rotWithShape="1">
          <a:blip r:embed="rId3"/>
          <a:srcRect l="40057" r="30378"/>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4572001" y="2201958"/>
            <a:ext cx="6781800" cy="3900730"/>
          </a:xfrm>
        </p:spPr>
        <p:txBody>
          <a:bodyPr vert="horz" lIns="91440" tIns="45720" rIns="91440" bIns="45720" rtlCol="0" anchor="t">
            <a:normAutofit/>
          </a:bodyPr>
          <a:lstStyle/>
          <a:p>
            <a:pPr marL="305435" indent="-305435"/>
            <a:r>
              <a:rPr lang="en-US" sz="1400" b="1">
                <a:latin typeface="Arial"/>
                <a:cs typeface="Arial"/>
              </a:rPr>
              <a:t>Waste Disposal Problem:</a:t>
            </a:r>
            <a:endParaRPr lang="en-US" sz="1400"/>
          </a:p>
          <a:p>
            <a:pPr marL="342900" indent="-342900">
              <a:spcBef>
                <a:spcPts val="300"/>
              </a:spcBef>
              <a:buFont typeface="Calibri" panose="05020102010507070707" pitchFamily="18" charset="2"/>
              <a:buChar char="-"/>
            </a:pPr>
            <a:r>
              <a:rPr lang="en-US" sz="1400">
                <a:latin typeface="Arial"/>
                <a:cs typeface="Arial"/>
              </a:rPr>
              <a:t>Over the last 40 years, waste disposed in Singapore has increased by 7 times. In 2022, 7.39 million </a:t>
            </a:r>
            <a:r>
              <a:rPr lang="en-US" sz="1400" err="1">
                <a:latin typeface="Arial"/>
                <a:cs typeface="Arial"/>
              </a:rPr>
              <a:t>tonnes</a:t>
            </a:r>
            <a:r>
              <a:rPr lang="en-US" sz="1400">
                <a:latin typeface="Arial"/>
                <a:cs typeface="Arial"/>
              </a:rPr>
              <a:t> of waste was generated, while only 4.19 million </a:t>
            </a:r>
            <a:r>
              <a:rPr lang="en-US" sz="1400" err="1">
                <a:latin typeface="Arial"/>
                <a:cs typeface="Arial"/>
              </a:rPr>
              <a:t>tonnes</a:t>
            </a:r>
            <a:r>
              <a:rPr lang="en-US" sz="1400">
                <a:latin typeface="Arial"/>
                <a:cs typeface="Arial"/>
              </a:rPr>
              <a:t> being recycled.</a:t>
            </a:r>
          </a:p>
          <a:p>
            <a:pPr marL="342900" indent="-342900">
              <a:spcBef>
                <a:spcPts val="300"/>
              </a:spcBef>
              <a:buFont typeface="Calibri"/>
              <a:buChar char="-"/>
            </a:pPr>
            <a:r>
              <a:rPr lang="en-US" sz="1400">
                <a:latin typeface="Arial"/>
                <a:cs typeface="Arial"/>
              </a:rPr>
              <a:t>79% of domestic waste generated are incinerated, contributing to our carbon footprint.(National Environment Agency Singapore, 2023)</a:t>
            </a:r>
          </a:p>
          <a:p>
            <a:pPr marL="305435" indent="-305435"/>
            <a:r>
              <a:rPr lang="en-US" sz="1400" b="1">
                <a:latin typeface="Arial"/>
                <a:cs typeface="Arial"/>
              </a:rPr>
              <a:t>Plastic Waste:</a:t>
            </a:r>
            <a:r>
              <a:rPr lang="en-US" sz="1400">
                <a:latin typeface="Arial"/>
                <a:cs typeface="Arial"/>
              </a:rPr>
              <a:t> </a:t>
            </a:r>
            <a:endParaRPr lang="en-SG" sz="1400">
              <a:latin typeface="Gill Sans MT" panose="020B0502020104020203"/>
              <a:cs typeface="Arial"/>
            </a:endParaRPr>
          </a:p>
          <a:p>
            <a:pPr marL="305435" indent="-305435">
              <a:buFont typeface="Calibri" panose="05020102010507070707" pitchFamily="18" charset="2"/>
              <a:buChar char="-"/>
            </a:pPr>
            <a:r>
              <a:rPr lang="en-US" sz="1400">
                <a:latin typeface="Arial"/>
                <a:ea typeface="+mn-lt"/>
                <a:cs typeface="+mn-lt"/>
              </a:rPr>
              <a:t>Every year, about 900 million kg of plastic waste is discarded.</a:t>
            </a:r>
            <a:endParaRPr lang="en-US" sz="1400">
              <a:latin typeface="Arial"/>
              <a:cs typeface="Arial"/>
            </a:endParaRPr>
          </a:p>
          <a:p>
            <a:pPr marL="305435" indent="-305435">
              <a:buFont typeface="Calibri"/>
              <a:buChar char="-"/>
            </a:pPr>
            <a:r>
              <a:rPr lang="en-US" sz="1400">
                <a:latin typeface="Arial"/>
                <a:cs typeface="Arial"/>
              </a:rPr>
              <a:t>In 2022, plastic had the highest percentage of total </a:t>
            </a:r>
            <a:r>
              <a:rPr lang="en-US" sz="1400" err="1">
                <a:latin typeface="Arial"/>
                <a:cs typeface="Arial"/>
              </a:rPr>
              <a:t>tonnes</a:t>
            </a:r>
            <a:r>
              <a:rPr lang="en-US" sz="1400">
                <a:latin typeface="Arial"/>
                <a:cs typeface="Arial"/>
              </a:rPr>
              <a:t> of waste disposed(30%) with only a 6% recycling rate. (National Environment Agency Singapore,2023)</a:t>
            </a:r>
          </a:p>
          <a:p>
            <a:pPr marL="305435" indent="-305435"/>
            <a:r>
              <a:rPr lang="en-US" sz="1400" b="1">
                <a:latin typeface="Arial"/>
                <a:cs typeface="Arial"/>
              </a:rPr>
              <a:t>Recycling and waste disposal rate in Singapore:</a:t>
            </a:r>
          </a:p>
          <a:p>
            <a:pPr marL="305435" indent="-305435">
              <a:buFont typeface="Calibri"/>
              <a:buChar char="-"/>
            </a:pPr>
            <a:r>
              <a:rPr lang="en-US" sz="1400">
                <a:latin typeface="Arial"/>
                <a:cs typeface="Arial"/>
              </a:rPr>
              <a:t>The recycling rate increased from 55% in 2021 to 57% in 2022.</a:t>
            </a:r>
          </a:p>
          <a:p>
            <a:pPr marL="305435" indent="-305435">
              <a:buFont typeface="Calibri"/>
              <a:buChar char="-"/>
            </a:pPr>
            <a:r>
              <a:rPr lang="en-US" sz="1400">
                <a:latin typeface="Arial"/>
                <a:cs typeface="Arial"/>
              </a:rPr>
              <a:t>At the same time, waste production rose by 6%. (National </a:t>
            </a:r>
            <a:r>
              <a:rPr lang="en-US" sz="1400" err="1">
                <a:latin typeface="Arial"/>
                <a:cs typeface="Arial"/>
              </a:rPr>
              <a:t>Environement</a:t>
            </a:r>
            <a:r>
              <a:rPr lang="en-US" sz="1400">
                <a:latin typeface="Arial"/>
                <a:cs typeface="Arial"/>
              </a:rPr>
              <a:t> Agency, 2023)</a:t>
            </a:r>
            <a:endParaRPr lang="en-US" sz="1400">
              <a:latin typeface="Arial"/>
              <a:ea typeface="+mn-lt"/>
              <a:cs typeface="Arial"/>
            </a:endParaRPr>
          </a:p>
          <a:p>
            <a:pPr marL="305435" indent="-305435">
              <a:buFont typeface="Calibri" panose="05020102010507070707" pitchFamily="18" charset="2"/>
              <a:buChar char="-"/>
            </a:pPr>
            <a:endParaRPr lang="en-US" sz="1400"/>
          </a:p>
        </p:txBody>
      </p:sp>
    </p:spTree>
    <p:extLst>
      <p:ext uri="{BB962C8B-B14F-4D97-AF65-F5344CB8AC3E}">
        <p14:creationId xmlns:p14="http://schemas.microsoft.com/office/powerpoint/2010/main" val="184449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81014" y="647700"/>
            <a:ext cx="2835554" cy="5557838"/>
          </a:xfrm>
        </p:spPr>
        <p:txBody>
          <a:bodyPr anchor="ctr">
            <a:normAutofit/>
          </a:bodyPr>
          <a:lstStyle/>
          <a:p>
            <a:r>
              <a:rPr lang="en-SG" sz="3600"/>
              <a:t>Impact of the problem</a:t>
            </a:r>
          </a:p>
        </p:txBody>
      </p:sp>
      <p:sp>
        <p:nvSpPr>
          <p:cNvPr id="71" name="Content Placeholder 2"/>
          <p:cNvSpPr>
            <a:spLocks noGrp="1"/>
          </p:cNvSpPr>
          <p:nvPr>
            <p:ph idx="1"/>
          </p:nvPr>
        </p:nvSpPr>
        <p:spPr>
          <a:xfrm>
            <a:off x="3622751" y="880965"/>
            <a:ext cx="3618162" cy="5557838"/>
          </a:xfrm>
        </p:spPr>
        <p:txBody>
          <a:bodyPr vert="horz" lIns="91440" tIns="45720" rIns="91440" bIns="45720" rtlCol="0" anchor="ctr">
            <a:normAutofit/>
          </a:bodyPr>
          <a:lstStyle/>
          <a:p>
            <a:pPr marL="0" indent="0">
              <a:buNone/>
            </a:pPr>
            <a:r>
              <a:rPr lang="en-SG" sz="1500">
                <a:latin typeface="Arial"/>
                <a:cs typeface="Segoe UI"/>
              </a:rPr>
              <a:t>If nothing is done to address this issue, Singapore (SG) could face several negative impacts. </a:t>
            </a:r>
            <a:endParaRPr lang="en-SG" sz="1500">
              <a:latin typeface="Arial"/>
              <a:ea typeface="Calibri" panose="020F0502020204030204"/>
              <a:cs typeface="Calibri" panose="020F0502020204030204"/>
            </a:endParaRPr>
          </a:p>
          <a:p>
            <a:pPr marL="0" indent="0">
              <a:buNone/>
            </a:pPr>
            <a:r>
              <a:rPr lang="en-SG" sz="1500">
                <a:latin typeface="Arial"/>
                <a:cs typeface="Segoe UI"/>
              </a:rPr>
              <a:t>Environmental Impact:</a:t>
            </a:r>
            <a:endParaRPr lang="en-SG" sz="1500">
              <a:latin typeface="Arial"/>
              <a:ea typeface="Calibri" panose="020F0502020204030204"/>
              <a:cs typeface="Calibri" panose="020F0502020204030204"/>
            </a:endParaRPr>
          </a:p>
          <a:p>
            <a:pPr marL="305435" indent="-305435"/>
            <a:r>
              <a:rPr lang="en-SG" sz="1500">
                <a:latin typeface="Arial"/>
                <a:cs typeface="Segoe UI"/>
              </a:rPr>
              <a:t>Increased waste generation: Singapore's landfills are filling up rapidly, and the country is projected to run out of landfill space by 2035. (National Environment Agency, Singapore, 2023)</a:t>
            </a:r>
            <a:endParaRPr lang="en-SG" sz="1500">
              <a:latin typeface="Arial"/>
              <a:ea typeface="Calibri"/>
              <a:cs typeface="Segoe UI"/>
            </a:endParaRPr>
          </a:p>
          <a:p>
            <a:pPr marL="305435" indent="-305435">
              <a:defRPr/>
            </a:pPr>
            <a:endParaRPr lang="en-SG" sz="1500">
              <a:latin typeface="Arial"/>
              <a:ea typeface="Franklin Gothic Book" panose="020B0503020102020204" pitchFamily="34" charset="0"/>
              <a:cs typeface="Segoe UI"/>
              <a:sym typeface="Raleway Light"/>
            </a:endParaRPr>
          </a:p>
          <a:p>
            <a:pPr marL="0" indent="0">
              <a:buNone/>
              <a:defRPr/>
            </a:pPr>
            <a:r>
              <a:rPr lang="en-SG" sz="1500">
                <a:latin typeface="Arial"/>
                <a:ea typeface="Franklin Gothic Book" panose="020B0503020102020204" pitchFamily="34" charset="0"/>
                <a:cs typeface="Segoe UI"/>
                <a:sym typeface="Raleway Light"/>
              </a:rPr>
              <a:t>Economic Impact:</a:t>
            </a:r>
            <a:endParaRPr lang="en-SG" sz="1500">
              <a:latin typeface="Arial"/>
              <a:ea typeface="Calibri" panose="020F0502020204030204"/>
              <a:cs typeface="Calibri" panose="020F0502020204030204"/>
            </a:endParaRPr>
          </a:p>
          <a:p>
            <a:pPr marL="305435" indent="-305435">
              <a:defRPr/>
            </a:pPr>
            <a:r>
              <a:rPr lang="en-SG" sz="1500">
                <a:latin typeface="Arial"/>
                <a:ea typeface="Franklin Gothic Book" panose="020B0503020102020204" pitchFamily="34" charset="0"/>
                <a:cs typeface="Segoe UI"/>
                <a:sym typeface="Raleway Light"/>
              </a:rPr>
              <a:t>Increased waste management costs, including collection, transportation</a:t>
            </a:r>
            <a:r>
              <a:rPr lang="en-SG" sz="1500">
                <a:latin typeface="Arial"/>
                <a:cs typeface="Segoe UI"/>
              </a:rPr>
              <a:t>, and disposal, will place a burden on public funds and can lead to higher taxes or fees for waste management services.(Channel News Asia, 2022, April 18)</a:t>
            </a:r>
            <a:endParaRPr lang="en-SG" sz="1500">
              <a:latin typeface="Arial"/>
              <a:ea typeface="Calibri"/>
              <a:cs typeface="Calibri"/>
            </a:endParaRPr>
          </a:p>
          <a:p>
            <a:pPr marL="0" indent="0">
              <a:buNone/>
              <a:defRPr/>
            </a:pPr>
            <a:endParaRPr lang="en-SG" sz="1500">
              <a:latin typeface="Arial"/>
              <a:ea typeface="Calibri"/>
              <a:cs typeface="Segoe UI"/>
            </a:endParaRPr>
          </a:p>
          <a:p>
            <a:pPr marL="0" indent="0">
              <a:buNone/>
              <a:defRPr/>
            </a:pPr>
            <a:endParaRPr lang="en-SG" sz="1500">
              <a:latin typeface="Segoe UI"/>
              <a:cs typeface="Segoe UI"/>
            </a:endParaRPr>
          </a:p>
          <a:p>
            <a:pPr marL="0" indent="0">
              <a:spcBef>
                <a:spcPts val="0"/>
              </a:spcBef>
              <a:buNone/>
              <a:defRPr/>
            </a:pPr>
            <a:endParaRPr lang="en-SG" sz="1500">
              <a:latin typeface="Franklin Gothic Book"/>
            </a:endParaRPr>
          </a:p>
        </p:txBody>
      </p:sp>
      <p:pic>
        <p:nvPicPr>
          <p:cNvPr id="72" name="Picture 8" descr="Pile of storage crates">
            <a:extLst>
              <a:ext uri="{FF2B5EF4-FFF2-40B4-BE49-F238E27FC236}">
                <a16:creationId xmlns:a16="http://schemas.microsoft.com/office/drawing/2014/main" id="{F4D464A6-6847-B160-9862-29636ACF3DCC}"/>
              </a:ext>
            </a:extLst>
          </p:cNvPr>
          <p:cNvPicPr>
            <a:picLocks noChangeAspect="1"/>
          </p:cNvPicPr>
          <p:nvPr/>
        </p:nvPicPr>
        <p:blipFill rotWithShape="1">
          <a:blip r:embed="rId3"/>
          <a:srcRect l="16456" r="37330" b="-8"/>
          <a:stretch/>
        </p:blipFill>
        <p:spPr>
          <a:xfrm>
            <a:off x="7431299" y="1"/>
            <a:ext cx="4760702" cy="6856413"/>
          </a:xfrm>
          <a:custGeom>
            <a:avLst/>
            <a:gdLst/>
            <a:ahLst/>
            <a:cxnLst/>
            <a:rect l="l" t="t" r="r" b="b"/>
            <a:pathLst>
              <a:path w="4760702" h="6856413">
                <a:moveTo>
                  <a:pt x="0" y="0"/>
                </a:moveTo>
                <a:lnTo>
                  <a:pt x="4760702" y="0"/>
                </a:lnTo>
                <a:lnTo>
                  <a:pt x="4760702" y="6856413"/>
                </a:lnTo>
                <a:lnTo>
                  <a:pt x="168269" y="6856413"/>
                </a:lnTo>
                <a:lnTo>
                  <a:pt x="228520" y="6494592"/>
                </a:lnTo>
                <a:cubicBezTo>
                  <a:pt x="521784" y="4449343"/>
                  <a:pt x="126947" y="2404092"/>
                  <a:pt x="14408" y="358842"/>
                </a:cubicBezTo>
                <a:close/>
              </a:path>
            </a:pathLst>
          </a:custGeom>
        </p:spPr>
      </p:pic>
    </p:spTree>
    <p:extLst>
      <p:ext uri="{BB962C8B-B14F-4D97-AF65-F5344CB8AC3E}">
        <p14:creationId xmlns:p14="http://schemas.microsoft.com/office/powerpoint/2010/main" val="2132191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4370227"/>
            <a:ext cx="9144000" cy="1193138"/>
          </a:xfrm>
        </p:spPr>
        <p:txBody>
          <a:bodyPr>
            <a:normAutofit/>
          </a:bodyPr>
          <a:lstStyle/>
          <a:p>
            <a:r>
              <a:rPr lang="en-SG" sz="4400"/>
              <a:t>Creative Thinking &amp; Solution</a:t>
            </a:r>
          </a:p>
        </p:txBody>
      </p:sp>
      <p:pic>
        <p:nvPicPr>
          <p:cNvPr id="5" name="Picture 5" descr="A Symbol for finding a solution. Dice and a light bulb form the word ...">
            <a:extLst>
              <a:ext uri="{FF2B5EF4-FFF2-40B4-BE49-F238E27FC236}">
                <a16:creationId xmlns:a16="http://schemas.microsoft.com/office/drawing/2014/main" id="{A6166072-3067-8093-5D40-CD4AF9D23142}"/>
              </a:ext>
            </a:extLst>
          </p:cNvPr>
          <p:cNvPicPr>
            <a:picLocks noChangeAspect="1"/>
          </p:cNvPicPr>
          <p:nvPr/>
        </p:nvPicPr>
        <p:blipFill rotWithShape="1">
          <a:blip r:embed="rId3"/>
          <a:srcRect t="20625" r="2" b="11137"/>
          <a:stretch/>
        </p:blipFill>
        <p:spPr>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extLst>
      <p:ext uri="{BB962C8B-B14F-4D97-AF65-F5344CB8AC3E}">
        <p14:creationId xmlns:p14="http://schemas.microsoft.com/office/powerpoint/2010/main" val="1994070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2F667-4B02-BE14-1B71-167D9C702C41}"/>
              </a:ext>
            </a:extLst>
          </p:cNvPr>
          <p:cNvSpPr>
            <a:spLocks noGrp="1"/>
          </p:cNvSpPr>
          <p:nvPr>
            <p:ph type="title"/>
          </p:nvPr>
        </p:nvSpPr>
        <p:spPr>
          <a:xfrm>
            <a:off x="838200" y="365125"/>
            <a:ext cx="10515600" cy="1325563"/>
          </a:xfrm>
        </p:spPr>
        <p:txBody>
          <a:bodyPr>
            <a:normAutofit/>
          </a:bodyPr>
          <a:lstStyle/>
          <a:p>
            <a:r>
              <a:rPr lang="en-GB" sz="5400"/>
              <a:t>Brainstorming</a:t>
            </a:r>
            <a:endParaRPr lang="en-US" sz="5400"/>
          </a:p>
        </p:txBody>
      </p:sp>
      <p:sp>
        <p:nvSpPr>
          <p:cNvPr id="1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AE11AF-BC83-CDC5-0EAE-686F4DA6D260}"/>
              </a:ext>
            </a:extLst>
          </p:cNvPr>
          <p:cNvSpPr txBox="1"/>
          <p:nvPr/>
        </p:nvSpPr>
        <p:spPr>
          <a:xfrm>
            <a:off x="1644758" y="5463974"/>
            <a:ext cx="1713942" cy="297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77824">
              <a:spcAft>
                <a:spcPts val="600"/>
              </a:spcAft>
            </a:pPr>
            <a:r>
              <a:rPr lang="en-US" sz="1300"/>
              <a:t>Brainwriting</a:t>
            </a:r>
            <a:endParaRPr lang="en-US"/>
          </a:p>
        </p:txBody>
      </p:sp>
      <p:sp>
        <p:nvSpPr>
          <p:cNvPr id="9" name="TextBox 8">
            <a:extLst>
              <a:ext uri="{FF2B5EF4-FFF2-40B4-BE49-F238E27FC236}">
                <a16:creationId xmlns:a16="http://schemas.microsoft.com/office/drawing/2014/main" id="{50856F59-9D60-D10F-9464-F8C833FEB78F}"/>
              </a:ext>
            </a:extLst>
          </p:cNvPr>
          <p:cNvSpPr txBox="1"/>
          <p:nvPr/>
        </p:nvSpPr>
        <p:spPr>
          <a:xfrm>
            <a:off x="5627395" y="5414292"/>
            <a:ext cx="1631143" cy="582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77824">
              <a:spcAft>
                <a:spcPts val="600"/>
              </a:spcAft>
            </a:pPr>
            <a:r>
              <a:rPr lang="en-US" sz="1344" kern="1200">
                <a:solidFill>
                  <a:schemeClr val="tx1"/>
                </a:solidFill>
                <a:latin typeface="+mn-lt"/>
                <a:ea typeface="+mn-ea"/>
                <a:cs typeface="+mn-cs"/>
              </a:rPr>
              <a:t>Alphabet</a:t>
            </a:r>
          </a:p>
          <a:p>
            <a:pPr algn="ctr" defTabSz="877824">
              <a:spcAft>
                <a:spcPts val="600"/>
              </a:spcAft>
            </a:pPr>
            <a:r>
              <a:rPr lang="en-US" sz="1344" kern="1200">
                <a:solidFill>
                  <a:schemeClr val="tx1"/>
                </a:solidFill>
                <a:latin typeface="+mn-lt"/>
                <a:ea typeface="+mn-ea"/>
                <a:cs typeface="+mn-cs"/>
              </a:rPr>
              <a:t>Brainstorming</a:t>
            </a:r>
            <a:endParaRPr lang="en-US" sz="1400"/>
          </a:p>
        </p:txBody>
      </p:sp>
      <p:pic>
        <p:nvPicPr>
          <p:cNvPr id="6" name="Picture 6" descr="A white screen with black text&#10;&#10;Description automatically generated">
            <a:extLst>
              <a:ext uri="{FF2B5EF4-FFF2-40B4-BE49-F238E27FC236}">
                <a16:creationId xmlns:a16="http://schemas.microsoft.com/office/drawing/2014/main" id="{C4B454D2-E0A6-8C84-6B9C-0AA1D38787C6}"/>
              </a:ext>
            </a:extLst>
          </p:cNvPr>
          <p:cNvPicPr>
            <a:picLocks noChangeAspect="1"/>
          </p:cNvPicPr>
          <p:nvPr/>
        </p:nvPicPr>
        <p:blipFill>
          <a:blip r:embed="rId3"/>
          <a:stretch>
            <a:fillRect/>
          </a:stretch>
        </p:blipFill>
        <p:spPr>
          <a:xfrm>
            <a:off x="4601959" y="2493891"/>
            <a:ext cx="3853036" cy="2967575"/>
          </a:xfrm>
          <a:prstGeom prst="rect">
            <a:avLst/>
          </a:prstGeom>
        </p:spPr>
      </p:pic>
      <p:pic>
        <p:nvPicPr>
          <p:cNvPr id="7" name="Picture 7" descr="A piece of paper with writing on it&#10;&#10;Description automatically generated">
            <a:extLst>
              <a:ext uri="{FF2B5EF4-FFF2-40B4-BE49-F238E27FC236}">
                <a16:creationId xmlns:a16="http://schemas.microsoft.com/office/drawing/2014/main" id="{352DFEFD-5748-BB20-6970-A2A0F500071C}"/>
              </a:ext>
            </a:extLst>
          </p:cNvPr>
          <p:cNvPicPr>
            <a:picLocks noChangeAspect="1"/>
          </p:cNvPicPr>
          <p:nvPr/>
        </p:nvPicPr>
        <p:blipFill>
          <a:blip r:embed="rId4"/>
          <a:stretch>
            <a:fillRect/>
          </a:stretch>
        </p:blipFill>
        <p:spPr>
          <a:xfrm>
            <a:off x="8681031" y="2189987"/>
            <a:ext cx="2587766" cy="3421461"/>
          </a:xfrm>
          <a:prstGeom prst="rect">
            <a:avLst/>
          </a:prstGeom>
        </p:spPr>
      </p:pic>
      <p:sp>
        <p:nvSpPr>
          <p:cNvPr id="10" name="TextBox 9">
            <a:extLst>
              <a:ext uri="{FF2B5EF4-FFF2-40B4-BE49-F238E27FC236}">
                <a16:creationId xmlns:a16="http://schemas.microsoft.com/office/drawing/2014/main" id="{9EA30DDC-2B5C-1705-77A5-0A0723FED870}"/>
              </a:ext>
            </a:extLst>
          </p:cNvPr>
          <p:cNvSpPr txBox="1"/>
          <p:nvPr/>
        </p:nvSpPr>
        <p:spPr>
          <a:xfrm>
            <a:off x="9237437" y="5670969"/>
            <a:ext cx="1631143" cy="5059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77824">
              <a:spcAft>
                <a:spcPts val="600"/>
              </a:spcAft>
            </a:pPr>
            <a:r>
              <a:rPr lang="en-US" sz="1344" kern="1200">
                <a:solidFill>
                  <a:schemeClr val="tx1"/>
                </a:solidFill>
                <a:latin typeface="+mn-lt"/>
                <a:ea typeface="+mn-ea"/>
                <a:cs typeface="+mn-cs"/>
              </a:rPr>
              <a:t>Random</a:t>
            </a:r>
            <a:br>
              <a:rPr lang="en-US" sz="1344" kern="1200">
                <a:solidFill>
                  <a:schemeClr val="tx1"/>
                </a:solidFill>
                <a:latin typeface="+mn-lt"/>
                <a:ea typeface="+mn-ea"/>
                <a:cs typeface="+mn-cs"/>
              </a:rPr>
            </a:br>
            <a:r>
              <a:rPr lang="en-US" sz="1344" kern="1200">
                <a:solidFill>
                  <a:schemeClr val="tx1"/>
                </a:solidFill>
                <a:latin typeface="+mn-lt"/>
                <a:ea typeface="+mn-ea"/>
                <a:cs typeface="+mn-cs"/>
              </a:rPr>
              <a:t>Word Generator</a:t>
            </a:r>
            <a:endParaRPr lang="en-US" sz="1400"/>
          </a:p>
        </p:txBody>
      </p:sp>
      <p:pic>
        <p:nvPicPr>
          <p:cNvPr id="3" name="Picture 3" descr="A screenshot of a whiteboard with drawings&#10;&#10;Description automatically generated">
            <a:extLst>
              <a:ext uri="{FF2B5EF4-FFF2-40B4-BE49-F238E27FC236}">
                <a16:creationId xmlns:a16="http://schemas.microsoft.com/office/drawing/2014/main" id="{BEDBF039-A644-FF49-2374-D19434612F4B}"/>
              </a:ext>
            </a:extLst>
          </p:cNvPr>
          <p:cNvPicPr>
            <a:picLocks noChangeAspect="1"/>
          </p:cNvPicPr>
          <p:nvPr/>
        </p:nvPicPr>
        <p:blipFill>
          <a:blip r:embed="rId5"/>
          <a:stretch>
            <a:fillRect/>
          </a:stretch>
        </p:blipFill>
        <p:spPr>
          <a:xfrm>
            <a:off x="693174" y="2241469"/>
            <a:ext cx="3443748" cy="3038739"/>
          </a:xfrm>
          <a:prstGeom prst="rect">
            <a:avLst/>
          </a:prstGeom>
        </p:spPr>
      </p:pic>
    </p:spTree>
    <p:extLst>
      <p:ext uri="{BB962C8B-B14F-4D97-AF65-F5344CB8AC3E}">
        <p14:creationId xmlns:p14="http://schemas.microsoft.com/office/powerpoint/2010/main" val="721577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anchor="ctr">
            <a:normAutofit/>
          </a:bodyPr>
          <a:lstStyle/>
          <a:p>
            <a:r>
              <a:rPr lang="en-GB" sz="4000"/>
              <a:t>Brainstorming</a:t>
            </a:r>
            <a:endParaRPr lang="en-GB" sz="4000">
              <a:cs typeface="Calibri Light"/>
            </a:endParaRP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590719" y="2330505"/>
            <a:ext cx="4567798" cy="4289409"/>
          </a:xfrm>
        </p:spPr>
        <p:txBody>
          <a:bodyPr vert="horz" lIns="91440" tIns="45720" rIns="91440" bIns="45720" rtlCol="0" anchor="ctr">
            <a:noAutofit/>
          </a:bodyPr>
          <a:lstStyle/>
          <a:p>
            <a:pPr marL="0" indent="0">
              <a:buNone/>
            </a:pPr>
            <a:r>
              <a:rPr lang="en-SG" sz="1100" b="1">
                <a:ea typeface="Calibri"/>
                <a:cs typeface="Calibri"/>
              </a:rPr>
              <a:t>Shortlisted Ideas</a:t>
            </a:r>
            <a:endParaRPr lang="en-US" sz="1100">
              <a:cs typeface="Calibri"/>
            </a:endParaRPr>
          </a:p>
          <a:p>
            <a:pPr marL="0" indent="0">
              <a:spcBef>
                <a:spcPts val="1400"/>
              </a:spcBef>
              <a:spcAft>
                <a:spcPts val="100"/>
              </a:spcAft>
              <a:buNone/>
            </a:pPr>
            <a:r>
              <a:rPr lang="en-SG" sz="1100">
                <a:ea typeface="Calibri"/>
                <a:cs typeface="Calibri"/>
              </a:rPr>
              <a:t>Idea 1: Sustainable Activities App with Rewards</a:t>
            </a:r>
          </a:p>
          <a:p>
            <a:pPr marL="305435" indent="-305435">
              <a:spcBef>
                <a:spcPts val="1400"/>
              </a:spcBef>
              <a:spcAft>
                <a:spcPts val="100"/>
              </a:spcAft>
              <a:buFont typeface="Arial"/>
              <a:buChar char="•"/>
            </a:pPr>
            <a:r>
              <a:rPr lang="en-SG" sz="1100">
                <a:ea typeface="Calibri"/>
                <a:cs typeface="Calibri"/>
              </a:rPr>
              <a:t>App encourages sustainable actions and reminds users of activities</a:t>
            </a:r>
          </a:p>
          <a:p>
            <a:pPr marL="305435" indent="-305435">
              <a:spcBef>
                <a:spcPts val="1400"/>
              </a:spcBef>
              <a:spcAft>
                <a:spcPts val="100"/>
              </a:spcAft>
              <a:buFont typeface="Arial"/>
              <a:buChar char="•"/>
            </a:pPr>
            <a:r>
              <a:rPr lang="en-SG" sz="1100">
                <a:ea typeface="Calibri"/>
                <a:cs typeface="Calibri"/>
              </a:rPr>
              <a:t>Earn points for vouchers, catering to busy schedules</a:t>
            </a:r>
            <a:endParaRPr lang="en-US" sz="1100">
              <a:ea typeface="Calibri"/>
              <a:cs typeface="Calibri"/>
            </a:endParaRPr>
          </a:p>
          <a:p>
            <a:pPr marL="0" indent="0">
              <a:spcBef>
                <a:spcPts val="1600"/>
              </a:spcBef>
              <a:buNone/>
            </a:pPr>
            <a:r>
              <a:rPr lang="en-SG" sz="1100">
                <a:ea typeface="Calibri"/>
                <a:cs typeface="Calibri"/>
              </a:rPr>
              <a:t>Idea 2: 3R's Bag programme</a:t>
            </a:r>
            <a:endParaRPr lang="en-US" sz="1100">
              <a:ea typeface="Calibri"/>
              <a:cs typeface="Calibri"/>
            </a:endParaRPr>
          </a:p>
          <a:p>
            <a:pPr marL="171450" indent="-171450">
              <a:spcBef>
                <a:spcPts val="1600"/>
              </a:spcBef>
              <a:buFont typeface="Arial"/>
              <a:buChar char="•"/>
            </a:pPr>
            <a:r>
              <a:rPr lang="en-SG" sz="1100">
                <a:ea typeface="Calibri"/>
                <a:cs typeface="Calibri"/>
              </a:rPr>
              <a:t>Programme offers reusable bags with store discounts</a:t>
            </a:r>
            <a:endParaRPr lang="en-US" sz="1100">
              <a:ea typeface="Calibri"/>
              <a:cs typeface="Calibri"/>
            </a:endParaRPr>
          </a:p>
          <a:p>
            <a:pPr marL="171450" indent="-171450">
              <a:spcBef>
                <a:spcPts val="1600"/>
              </a:spcBef>
              <a:buFont typeface="Arial"/>
              <a:buChar char="•"/>
            </a:pPr>
            <a:r>
              <a:rPr lang="en-SG" sz="1100">
                <a:ea typeface="Calibri"/>
                <a:cs typeface="Calibri"/>
              </a:rPr>
              <a:t>Promoting eco-friendly choices over single-use plastic bags</a:t>
            </a:r>
            <a:endParaRPr lang="en-SG"/>
          </a:p>
          <a:p>
            <a:pPr marL="0" indent="0">
              <a:spcBef>
                <a:spcPts val="1400"/>
              </a:spcBef>
              <a:spcAft>
                <a:spcPts val="100"/>
              </a:spcAft>
              <a:buNone/>
            </a:pPr>
            <a:r>
              <a:rPr lang="en-SG" sz="1100">
                <a:ea typeface="Calibri"/>
                <a:cs typeface="Calibri"/>
              </a:rPr>
              <a:t>Idea</a:t>
            </a:r>
            <a:r>
              <a:rPr lang="en-SG" sz="1100">
                <a:ea typeface="+mn-lt"/>
                <a:cs typeface="+mn-lt"/>
              </a:rPr>
              <a:t> 3: Sustainable Living Awareness for Working Adults</a:t>
            </a:r>
            <a:endParaRPr lang="en-SG" sz="1100">
              <a:cs typeface="Calibri"/>
            </a:endParaRPr>
          </a:p>
          <a:p>
            <a:pPr marL="305435" indent="-305435">
              <a:spcBef>
                <a:spcPts val="1400"/>
              </a:spcBef>
              <a:spcAft>
                <a:spcPts val="100"/>
              </a:spcAft>
            </a:pPr>
            <a:r>
              <a:rPr lang="en-SG" sz="1100">
                <a:ea typeface="+mn-lt"/>
                <a:cs typeface="+mn-lt"/>
              </a:rPr>
              <a:t>Awareness campaign via news letter &amp; social media</a:t>
            </a:r>
            <a:endParaRPr lang="en-SG" sz="1100">
              <a:latin typeface="Gill Sans MT"/>
              <a:cs typeface="Calibri"/>
            </a:endParaRPr>
          </a:p>
          <a:p>
            <a:pPr marL="305435" indent="-305435">
              <a:spcBef>
                <a:spcPts val="1400"/>
              </a:spcBef>
              <a:spcAft>
                <a:spcPts val="100"/>
              </a:spcAft>
            </a:pPr>
            <a:r>
              <a:rPr lang="en-SG" sz="1100">
                <a:ea typeface="+mn-lt"/>
                <a:cs typeface="+mn-lt"/>
              </a:rPr>
              <a:t>Informing consequences of inaction on waste problem</a:t>
            </a:r>
            <a:endParaRPr lang="en-SG" sz="1100">
              <a:latin typeface="Gill Sans MT"/>
              <a:cs typeface="Calibri"/>
            </a:endParaRPr>
          </a:p>
          <a:p>
            <a:pPr marL="0" indent="0">
              <a:spcBef>
                <a:spcPts val="1400"/>
              </a:spcBef>
              <a:spcAft>
                <a:spcPts val="100"/>
              </a:spcAft>
              <a:buNone/>
            </a:pPr>
            <a:r>
              <a:rPr lang="en-SG" sz="1100">
                <a:ea typeface="+mn-lt"/>
                <a:cs typeface="+mn-lt"/>
              </a:rPr>
              <a:t>Idea 4: Waste Management Incentives for Companies</a:t>
            </a:r>
            <a:endParaRPr lang="en-SG" sz="1100">
              <a:cs typeface="Calibri"/>
            </a:endParaRPr>
          </a:p>
          <a:p>
            <a:pPr marL="305435" indent="-305435">
              <a:spcBef>
                <a:spcPts val="1400"/>
              </a:spcBef>
              <a:spcAft>
                <a:spcPts val="100"/>
              </a:spcAft>
            </a:pPr>
            <a:r>
              <a:rPr lang="en-SG" sz="1100">
                <a:ea typeface="+mn-lt"/>
                <a:cs typeface="+mn-lt"/>
              </a:rPr>
              <a:t>Fines and rewards based on waste management &amp; government targets</a:t>
            </a:r>
            <a:endParaRPr lang="en-SG" sz="1100">
              <a:latin typeface="Gill Sans MT"/>
              <a:cs typeface="Calibri"/>
            </a:endParaRPr>
          </a:p>
          <a:p>
            <a:pPr marL="305435" indent="-305435">
              <a:spcBef>
                <a:spcPts val="1400"/>
              </a:spcBef>
              <a:spcAft>
                <a:spcPts val="100"/>
              </a:spcAft>
            </a:pPr>
            <a:r>
              <a:rPr lang="en-SG" sz="1100">
                <a:ea typeface="+mn-lt"/>
                <a:cs typeface="+mn-lt"/>
              </a:rPr>
              <a:t>Encouraging sustainable policies and practices</a:t>
            </a:r>
            <a:endParaRPr lang="en-SG" sz="1100">
              <a:latin typeface="Gill Sans MT"/>
              <a:cs typeface="Calibri"/>
            </a:endParaRPr>
          </a:p>
          <a:p>
            <a:pPr marL="0" indent="0">
              <a:spcBef>
                <a:spcPts val="1400"/>
              </a:spcBef>
              <a:spcAft>
                <a:spcPts val="100"/>
              </a:spcAft>
              <a:buNone/>
            </a:pPr>
            <a:endParaRPr lang="en-SG" sz="1100">
              <a:ea typeface="Calibri"/>
              <a:cs typeface="Calibri"/>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 white board with writing on it&#10;&#10;Description automatically generated">
            <a:extLst>
              <a:ext uri="{FF2B5EF4-FFF2-40B4-BE49-F238E27FC236}">
                <a16:creationId xmlns:a16="http://schemas.microsoft.com/office/drawing/2014/main" id="{4D98BA3A-DFBD-A302-C3A1-3FD36658742D}"/>
              </a:ext>
            </a:extLst>
          </p:cNvPr>
          <p:cNvPicPr>
            <a:picLocks noChangeAspect="1"/>
          </p:cNvPicPr>
          <p:nvPr/>
        </p:nvPicPr>
        <p:blipFill>
          <a:blip r:embed="rId3"/>
          <a:stretch>
            <a:fillRect/>
          </a:stretch>
        </p:blipFill>
        <p:spPr>
          <a:xfrm rot="16200000">
            <a:off x="6561750" y="426053"/>
            <a:ext cx="4259736" cy="5726847"/>
          </a:xfrm>
          <a:prstGeom prst="rect">
            <a:avLst/>
          </a:prstGeom>
        </p:spPr>
      </p:pic>
      <p:sp>
        <p:nvSpPr>
          <p:cNvPr id="17" name="Title 1">
            <a:extLst>
              <a:ext uri="{FF2B5EF4-FFF2-40B4-BE49-F238E27FC236}">
                <a16:creationId xmlns:a16="http://schemas.microsoft.com/office/drawing/2014/main" id="{83297584-4C9B-F0CF-0CCC-FA5F3C7D8F6F}"/>
              </a:ext>
            </a:extLst>
          </p:cNvPr>
          <p:cNvSpPr txBox="1">
            <a:spLocks/>
          </p:cNvSpPr>
          <p:nvPr/>
        </p:nvSpPr>
        <p:spPr>
          <a:xfrm>
            <a:off x="7472960" y="5482888"/>
            <a:ext cx="2538354" cy="776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a:t>Grid Brainstorming</a:t>
            </a:r>
            <a:endParaRPr lang="en-GB" sz="2400">
              <a:cs typeface="Calibri Light"/>
            </a:endParaRPr>
          </a:p>
        </p:txBody>
      </p:sp>
    </p:spTree>
    <p:extLst>
      <p:ext uri="{BB962C8B-B14F-4D97-AF65-F5344CB8AC3E}">
        <p14:creationId xmlns:p14="http://schemas.microsoft.com/office/powerpoint/2010/main" val="2785106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3">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4859" y="2889531"/>
            <a:ext cx="4171994" cy="821890"/>
          </a:xfrm>
        </p:spPr>
        <p:txBody>
          <a:bodyPr vert="horz" lIns="91440" tIns="45720" rIns="91440" bIns="45720" rtlCol="0" anchor="b">
            <a:normAutofit fontScale="90000"/>
          </a:bodyPr>
          <a:lstStyle/>
          <a:p>
            <a:r>
              <a:rPr lang="en-US" sz="6000" kern="1200">
                <a:solidFill>
                  <a:schemeClr val="tx1"/>
                </a:solidFill>
                <a:latin typeface="+mj-lt"/>
                <a:ea typeface="+mj-ea"/>
                <a:cs typeface="+mj-cs"/>
              </a:rPr>
              <a:t>SCAMPER</a:t>
            </a:r>
          </a:p>
        </p:txBody>
      </p:sp>
      <p:grpSp>
        <p:nvGrpSpPr>
          <p:cNvPr id="61" name="Group 5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62" name="Straight Connector 56">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4">
            <a:extLst>
              <a:ext uri="{FF2B5EF4-FFF2-40B4-BE49-F238E27FC236}">
                <a16:creationId xmlns:a16="http://schemas.microsoft.com/office/drawing/2014/main" id="{F8813443-6EFA-597D-AC5E-63D78EE0E7C6}"/>
              </a:ext>
            </a:extLst>
          </p:cNvPr>
          <p:cNvGraphicFramePr>
            <a:graphicFrameLocks noGrp="1"/>
          </p:cNvGraphicFramePr>
          <p:nvPr>
            <p:extLst>
              <p:ext uri="{D42A27DB-BD31-4B8C-83A1-F6EECF244321}">
                <p14:modId xmlns:p14="http://schemas.microsoft.com/office/powerpoint/2010/main" val="409539223"/>
              </p:ext>
            </p:extLst>
          </p:nvPr>
        </p:nvGraphicFramePr>
        <p:xfrm>
          <a:off x="5629868" y="912725"/>
          <a:ext cx="5799335" cy="4778201"/>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1408449">
                  <a:extLst>
                    <a:ext uri="{9D8B030D-6E8A-4147-A177-3AD203B41FA5}">
                      <a16:colId xmlns:a16="http://schemas.microsoft.com/office/drawing/2014/main" val="361683102"/>
                    </a:ext>
                  </a:extLst>
                </a:gridCol>
                <a:gridCol w="4390886">
                  <a:extLst>
                    <a:ext uri="{9D8B030D-6E8A-4147-A177-3AD203B41FA5}">
                      <a16:colId xmlns:a16="http://schemas.microsoft.com/office/drawing/2014/main" val="341094435"/>
                    </a:ext>
                  </a:extLst>
                </a:gridCol>
              </a:tblGrid>
              <a:tr h="435546">
                <a:tc>
                  <a:txBody>
                    <a:bodyPr/>
                    <a:lstStyle/>
                    <a:p>
                      <a:r>
                        <a:rPr lang="en-US" sz="1000" b="0" cap="none" spc="0">
                          <a:solidFill>
                            <a:schemeClr val="bg1"/>
                          </a:solidFill>
                        </a:rPr>
                        <a:t>SCAMPER</a:t>
                      </a:r>
                    </a:p>
                  </a:txBody>
                  <a:tcPr marL="75555" marR="75555" marT="37777" marB="37777">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endParaRPr lang="en-US" sz="1000" b="0" cap="none" spc="0">
                        <a:solidFill>
                          <a:schemeClr val="bg1"/>
                        </a:solidFill>
                      </a:endParaRPr>
                    </a:p>
                  </a:txBody>
                  <a:tcPr marL="75555" marR="75555" marT="37777" marB="37777">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493624376"/>
                  </a:ext>
                </a:extLst>
              </a:tr>
              <a:tr h="614889">
                <a:tc>
                  <a:txBody>
                    <a:bodyPr/>
                    <a:lstStyle/>
                    <a:p>
                      <a:pPr lvl="0">
                        <a:buNone/>
                      </a:pPr>
                      <a:r>
                        <a:rPr lang="en-US" sz="1000" cap="none" spc="0">
                          <a:solidFill>
                            <a:schemeClr val="bg1"/>
                          </a:solidFill>
                          <a:latin typeface="Arial"/>
                        </a:rPr>
                        <a:t>Substitute</a:t>
                      </a:r>
                    </a:p>
                  </a:txBody>
                  <a:tcPr marL="75555" marR="75555" marT="37777" marB="37777">
                    <a:lnL w="38100" cap="flat" cmpd="sng" algn="ctr">
                      <a:noFill/>
                      <a:prstDash val="solid"/>
                    </a:lnL>
                    <a:lnR w="6350" cap="flat" cmpd="sng" algn="ctr">
                      <a:solidFill>
                        <a:schemeClr val="tx1">
                          <a:lumMod val="50000"/>
                          <a:lumOff val="50000"/>
                        </a:schemeClr>
                      </a:solidFill>
                      <a:prstDash val="solid"/>
                      <a:round/>
                      <a:headEnd type="none" w="med" len="med"/>
                      <a:tailEnd type="none" w="med" len="me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lvl="0">
                        <a:buNone/>
                      </a:pPr>
                      <a:r>
                        <a:rPr lang="en-US" sz="1000" cap="none" spc="0">
                          <a:solidFill>
                            <a:schemeClr val="bg1"/>
                          </a:solidFill>
                          <a:latin typeface="Arial"/>
                        </a:rPr>
                        <a:t>Substitute traditional fabric material used to make reusable bags to more sustainable materials such as recycled plastic or plant-based material such as hemp which is better for the environment.</a:t>
                      </a:r>
                    </a:p>
                  </a:txBody>
                  <a:tcPr marL="75555" marR="75555" marT="37777" marB="37777">
                    <a:lnL w="6350" cap="flat" cmpd="sng" algn="ctr">
                      <a:solidFill>
                        <a:schemeClr val="tx1">
                          <a:lumMod val="50000"/>
                          <a:lumOff val="50000"/>
                        </a:schemeClr>
                      </a:solidFill>
                      <a:prstDash val="solid"/>
                      <a:round/>
                      <a:headEnd type="none" w="med" len="med"/>
                      <a:tailEnd type="none" w="med" len="me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400128397"/>
                  </a:ext>
                </a:extLst>
              </a:tr>
              <a:tr h="935144">
                <a:tc>
                  <a:txBody>
                    <a:bodyPr/>
                    <a:lstStyle/>
                    <a:p>
                      <a:r>
                        <a:rPr lang="en-US" sz="1000" cap="none" spc="0">
                          <a:solidFill>
                            <a:schemeClr val="bg1"/>
                          </a:solidFill>
                          <a:latin typeface="Arial"/>
                        </a:rPr>
                        <a:t>Combine</a:t>
                      </a:r>
                    </a:p>
                  </a:txBody>
                  <a:tcPr marL="75555" marR="75555" marT="37777" marB="3777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r>
                        <a:rPr lang="en-US" sz="1000" cap="none" spc="0">
                          <a:solidFill>
                            <a:schemeClr val="bg1"/>
                          </a:solidFill>
                          <a:latin typeface="Arial"/>
                        </a:rPr>
                        <a:t>Combine the program of eco-friendly bags with a mobile app that can monitor waste and encourage the users' sustainable behavior. Users can accumulate points for using the bags and taking part in environmental activities such as recycling, volunteering or taking public transport.</a:t>
                      </a:r>
                    </a:p>
                  </a:txBody>
                  <a:tcPr marL="75555" marR="75555" marT="37777" marB="3777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45924107"/>
                  </a:ext>
                </a:extLst>
              </a:tr>
              <a:tr h="589269">
                <a:tc>
                  <a:txBody>
                    <a:bodyPr/>
                    <a:lstStyle/>
                    <a:p>
                      <a:r>
                        <a:rPr lang="en-US" sz="1000" cap="none" spc="0">
                          <a:solidFill>
                            <a:schemeClr val="bg1"/>
                          </a:solidFill>
                          <a:latin typeface="Arial"/>
                        </a:rPr>
                        <a:t>Adapt</a:t>
                      </a:r>
                    </a:p>
                  </a:txBody>
                  <a:tcPr marL="75555" marR="75555" marT="37777" marB="37777">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r>
                        <a:rPr lang="en-US" sz="1000" cap="none" spc="0">
                          <a:solidFill>
                            <a:schemeClr val="bg1"/>
                          </a:solidFill>
                          <a:latin typeface="Arial"/>
                        </a:rPr>
                        <a:t>Adapt the designs of the bags to be fashionable reusable-bags rather than ugly boring bag such that workers would not mind bringing it around.</a:t>
                      </a:r>
                    </a:p>
                  </a:txBody>
                  <a:tcPr marL="75555" marR="75555" marT="37777" marB="37777">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985340655"/>
                  </a:ext>
                </a:extLst>
              </a:tr>
              <a:tr h="794232">
                <a:tc>
                  <a:txBody>
                    <a:bodyPr/>
                    <a:lstStyle/>
                    <a:p>
                      <a:r>
                        <a:rPr lang="en-US" sz="1000" cap="none" spc="0">
                          <a:solidFill>
                            <a:schemeClr val="bg1"/>
                          </a:solidFill>
                          <a:latin typeface="Arial"/>
                        </a:rPr>
                        <a:t>Modify/ Minimize/ Maximize</a:t>
                      </a:r>
                    </a:p>
                  </a:txBody>
                  <a:tcPr marL="75555" marR="75555" marT="37777" marB="3777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lvl="0">
                        <a:buNone/>
                      </a:pPr>
                      <a:r>
                        <a:rPr lang="en-US" sz="1000" b="0" i="0" u="none" strike="noStrike" cap="none" spc="0" noProof="0">
                          <a:solidFill>
                            <a:schemeClr val="bg1"/>
                          </a:solidFill>
                          <a:latin typeface="Arial"/>
                        </a:rPr>
                        <a:t>Maximize the 3R's bag program to expand it to broader range of products instead of limiting it to just a reusable bag. Introduce other reusable products such as reusable coffee cups, food container, etc.. which cater towards the need of working adults.</a:t>
                      </a:r>
                    </a:p>
                  </a:txBody>
                  <a:tcPr marL="75555" marR="75555" marT="37777" marB="3777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059256507"/>
                  </a:ext>
                </a:extLst>
              </a:tr>
              <a:tr h="794232">
                <a:tc>
                  <a:txBody>
                    <a:bodyPr/>
                    <a:lstStyle/>
                    <a:p>
                      <a:r>
                        <a:rPr lang="en-US" sz="1000" cap="none" spc="0">
                          <a:solidFill>
                            <a:schemeClr val="bg1"/>
                          </a:solidFill>
                          <a:latin typeface="Arial"/>
                        </a:rPr>
                        <a:t>Eliminate</a:t>
                      </a:r>
                    </a:p>
                  </a:txBody>
                  <a:tcPr marL="75555" marR="75555" marT="37777" marB="3777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2700" cmpd="sng">
                      <a:noFill/>
                      <a:prstDash val="solid"/>
                    </a:lnB>
                    <a:solidFill>
                      <a:schemeClr val="tx1">
                        <a:lumMod val="85000"/>
                        <a:lumOff val="15000"/>
                      </a:schemeClr>
                    </a:solidFill>
                  </a:tcPr>
                </a:tc>
                <a:tc>
                  <a:txBody>
                    <a:bodyPr/>
                    <a:lstStyle/>
                    <a:p>
                      <a:r>
                        <a:rPr lang="en-US" sz="1000" cap="none" spc="0">
                          <a:solidFill>
                            <a:schemeClr val="bg1"/>
                          </a:solidFill>
                          <a:latin typeface="Arial"/>
                        </a:rPr>
                        <a:t>Eliminate the need to create a new franchise by partnering up with existing retailers that share similar goals. By offering a collaboration and endorsed eco-friendly bags, we can tap into the retailers existing customers and reputation</a:t>
                      </a:r>
                    </a:p>
                  </a:txBody>
                  <a:tcPr marL="75555" marR="75555" marT="37777" marB="37777">
                    <a:lnL w="6350" cap="flat" cmpd="sng" algn="ctr">
                      <a:solidFill>
                        <a:schemeClr val="tx1">
                          <a:lumMod val="50000"/>
                          <a:lumOff val="50000"/>
                        </a:schemeClr>
                      </a:solidFill>
                      <a:prstDash val="solid"/>
                    </a:lnL>
                    <a:lnR w="12700" cmpd="sng">
                      <a:noFill/>
                      <a:prstDash val="solid"/>
                    </a:lnR>
                    <a:lnT w="12700" cmpd="sng">
                      <a:no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930332822"/>
                  </a:ext>
                </a:extLst>
              </a:tr>
              <a:tr h="614889">
                <a:tc>
                  <a:txBody>
                    <a:bodyPr/>
                    <a:lstStyle/>
                    <a:p>
                      <a:r>
                        <a:rPr lang="en-US" sz="1000" cap="none" spc="0">
                          <a:solidFill>
                            <a:schemeClr val="bg1"/>
                          </a:solidFill>
                          <a:latin typeface="Arial"/>
                        </a:rPr>
                        <a:t>Reverse/ Rearrange</a:t>
                      </a:r>
                    </a:p>
                  </a:txBody>
                  <a:tcPr marL="75555" marR="75555" marT="37777" marB="37777">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r>
                        <a:rPr lang="en-US" sz="1000" cap="none" spc="0">
                          <a:solidFill>
                            <a:schemeClr val="bg1"/>
                          </a:solidFill>
                          <a:latin typeface="Arial"/>
                        </a:rPr>
                        <a:t>Reverse the process of providing reusable bags. Instead of providing them with a new reusable bag, get working adults to provide their old cloth to be upcycled and turned into a new bag.</a:t>
                      </a:r>
                    </a:p>
                  </a:txBody>
                  <a:tcPr marL="75555" marR="75555" marT="37777" marB="37777">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4189327474"/>
                  </a:ext>
                </a:extLst>
              </a:tr>
            </a:tbl>
          </a:graphicData>
        </a:graphic>
      </p:graphicFrame>
    </p:spTree>
    <p:extLst>
      <p:ext uri="{BB962C8B-B14F-4D97-AF65-F5344CB8AC3E}">
        <p14:creationId xmlns:p14="http://schemas.microsoft.com/office/powerpoint/2010/main" val="4017979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10C02C07140644A451A5154822440E" ma:contentTypeVersion="10" ma:contentTypeDescription="Create a new document." ma:contentTypeScope="" ma:versionID="5ea01b58c92524df3b1c9d4bde9e20e8">
  <xsd:schema xmlns:xsd="http://www.w3.org/2001/XMLSchema" xmlns:xs="http://www.w3.org/2001/XMLSchema" xmlns:p="http://schemas.microsoft.com/office/2006/metadata/properties" xmlns:ns2="fd1bb73f-e067-454f-a29f-eb053449141a" xmlns:ns3="26498074-aa3a-4a0d-855a-736d8f2dee5e" targetNamespace="http://schemas.microsoft.com/office/2006/metadata/properties" ma:root="true" ma:fieldsID="429046f898173bf7390d5f8b2e039821" ns2:_="" ns3:_="">
    <xsd:import namespace="fd1bb73f-e067-454f-a29f-eb053449141a"/>
    <xsd:import namespace="26498074-aa3a-4a0d-855a-736d8f2dee5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1bb73f-e067-454f-a29f-eb05344914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2c1396b-dbc9-4dfe-8a79-c6b1617b667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498074-aa3a-4a0d-855a-736d8f2dee5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6498074-aa3a-4a0d-855a-736d8f2dee5e">
      <UserInfo>
        <DisplayName>LI YONGJIE</DisplayName>
        <AccountId>13</AccountId>
        <AccountType/>
      </UserInfo>
      <UserInfo>
        <DisplayName>Foong Meng THAM (SP)</DisplayName>
        <AccountId>6</AccountId>
        <AccountType/>
      </UserInfo>
      <UserInfo>
        <DisplayName>TAN YI XIN</DisplayName>
        <AccountId>12</AccountId>
        <AccountType/>
      </UserInfo>
      <UserInfo>
        <DisplayName>DEVENDRAN YOHESWARAN</DisplayName>
        <AccountId>10</AccountId>
        <AccountType/>
      </UserInfo>
    </SharedWithUsers>
    <lcf76f155ced4ddcb4097134ff3c332f xmlns="fd1bb73f-e067-454f-a29f-eb053449141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E91B51-8935-45A4-BB8E-CF78270D0A20}">
  <ds:schemaRefs>
    <ds:schemaRef ds:uri="26498074-aa3a-4a0d-855a-736d8f2dee5e"/>
    <ds:schemaRef ds:uri="fd1bb73f-e067-454f-a29f-eb05344914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64584B0-D0E7-48FE-96B8-F654E939D458}">
  <ds:schemaRefs>
    <ds:schemaRef ds:uri="26498074-aa3a-4a0d-855a-736d8f2dee5e"/>
    <ds:schemaRef ds:uri="fd1bb73f-e067-454f-a29f-eb053449141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D4E317F-44A6-49CB-A5D6-A5BE18CD73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20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CA2 – Apply Creative &amp; Computational Thinking to Problems</vt:lpstr>
      <vt:lpstr>Problem Identification  &amp; Analysis </vt:lpstr>
      <vt:lpstr>SDG 12 : Responsible Consumption and Production</vt:lpstr>
      <vt:lpstr>Scale of the problem IN SINGAPORE</vt:lpstr>
      <vt:lpstr>Impact of the problem</vt:lpstr>
      <vt:lpstr>Creative Thinking &amp; Solution</vt:lpstr>
      <vt:lpstr>Brainstorming</vt:lpstr>
      <vt:lpstr>Brainstorming</vt:lpstr>
      <vt:lpstr>SCAMPER</vt:lpstr>
      <vt:lpstr>Solution from Creative Thinking</vt:lpstr>
      <vt:lpstr>Linkage to Computational Thinking</vt:lpstr>
      <vt:lpstr>Computational Thinking</vt:lpstr>
      <vt:lpstr>Decomposition</vt:lpstr>
      <vt:lpstr>Pattern recognition</vt:lpstr>
      <vt:lpstr>Pattern recognition</vt:lpstr>
      <vt:lpstr>Abstraction</vt:lpstr>
      <vt:lpstr>Algorithm design</vt:lpstr>
      <vt:lpstr>Show the Flowchart</vt:lpstr>
      <vt:lpstr>Final solution</vt:lpstr>
      <vt:lpstr>How the final solution addresses the problem</vt:lpstr>
      <vt:lpstr>References (in Harvard citation format) – 1 slide</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CA2 outline ppt template</dc:title>
  <dc:creator>Lim Pei Chin</dc:creator>
  <cp:revision>163</cp:revision>
  <dcterms:created xsi:type="dcterms:W3CDTF">2021-12-21T03:05:28Z</dcterms:created>
  <dcterms:modified xsi:type="dcterms:W3CDTF">2023-08-04T05:02:40Z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0x0101002110C02C07140644A451A5154822440E</vt:lpwstr>
  </property>
  <property fmtid="{D5CDD505-2E9C-101B-9397-08002B2CF9AE}" pid="3" name="MSIP_Label_4358816f-90be-41b8-babc-1a38499c586d_Enabled">
    <vt:lpwstr>true</vt:lpwstr>
  </property>
  <property fmtid="{D5CDD505-2E9C-101B-9397-08002B2CF9AE}" pid="4" name="MSIP_Label_4358816f-90be-41b8-babc-1a38499c586d_SetDate">
    <vt:lpwstr>2023-03-30T07:20:36Z</vt:lpwstr>
  </property>
  <property fmtid="{D5CDD505-2E9C-101B-9397-08002B2CF9AE}" pid="5" name="MSIP_Label_4358816f-90be-41b8-babc-1a38499c586d_Method">
    <vt:lpwstr>Privileged</vt:lpwstr>
  </property>
  <property fmtid="{D5CDD505-2E9C-101B-9397-08002B2CF9AE}" pid="6" name="MSIP_Label_4358816f-90be-41b8-babc-1a38499c586d_Name">
    <vt:lpwstr>Non-Sensitive</vt:lpwstr>
  </property>
  <property fmtid="{D5CDD505-2E9C-101B-9397-08002B2CF9AE}" pid="7" name="MSIP_Label_4358816f-90be-41b8-babc-1a38499c586d_SiteId">
    <vt:lpwstr>7604ff02-abd8-45db-8cac-550054323fc9</vt:lpwstr>
  </property>
  <property fmtid="{D5CDD505-2E9C-101B-9397-08002B2CF9AE}" pid="8" name="MSIP_Label_4358816f-90be-41b8-babc-1a38499c586d_ActionId">
    <vt:lpwstr>7ac15649-da35-4cf3-8f93-c9c1250cd264</vt:lpwstr>
  </property>
  <property fmtid="{D5CDD505-2E9C-101B-9397-08002B2CF9AE}" pid="9" name="MSIP_Label_4358816f-90be-41b8-babc-1a38499c586d_ContentBits">
    <vt:lpwstr>1</vt:lpwstr>
  </property>
  <property fmtid="{D5CDD505-2E9C-101B-9397-08002B2CF9AE}" pid="10" name="MediaServiceImageTags">
    <vt:lpwstr/>
  </property>
</Properties>
</file>